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6"/>
  </p:notesMasterIdLst>
  <p:sldIdLst>
    <p:sldId id="265" r:id="rId2"/>
    <p:sldId id="266" r:id="rId3"/>
    <p:sldId id="256" r:id="rId4"/>
    <p:sldId id="257" r:id="rId5"/>
    <p:sldId id="259" r:id="rId6"/>
    <p:sldId id="260" r:id="rId7"/>
    <p:sldId id="261" r:id="rId8"/>
    <p:sldId id="262" r:id="rId9"/>
    <p:sldId id="263" r:id="rId10"/>
    <p:sldId id="264" r:id="rId11"/>
    <p:sldId id="284" r:id="rId12"/>
    <p:sldId id="285" r:id="rId13"/>
    <p:sldId id="272" r:id="rId14"/>
    <p:sldId id="273" r:id="rId15"/>
    <p:sldId id="274" r:id="rId16"/>
    <p:sldId id="275" r:id="rId17"/>
    <p:sldId id="276" r:id="rId18"/>
    <p:sldId id="277" r:id="rId19"/>
    <p:sldId id="278" r:id="rId20"/>
    <p:sldId id="279" r:id="rId21"/>
    <p:sldId id="280" r:id="rId22"/>
    <p:sldId id="281" r:id="rId23"/>
    <p:sldId id="282" r:id="rId24"/>
    <p:sldId id="268" r:id="rId25"/>
    <p:sldId id="269" r:id="rId26"/>
    <p:sldId id="270" r:id="rId27"/>
    <p:sldId id="271" r:id="rId28"/>
    <p:sldId id="323" r:id="rId29"/>
    <p:sldId id="286" r:id="rId30"/>
    <p:sldId id="287" r:id="rId31"/>
    <p:sldId id="288" r:id="rId32"/>
    <p:sldId id="289" r:id="rId33"/>
    <p:sldId id="297" r:id="rId34"/>
    <p:sldId id="298" r:id="rId35"/>
    <p:sldId id="299" r:id="rId36"/>
    <p:sldId id="300" r:id="rId37"/>
    <p:sldId id="301" r:id="rId38"/>
    <p:sldId id="302" r:id="rId39"/>
    <p:sldId id="303" r:id="rId40"/>
    <p:sldId id="304" r:id="rId41"/>
    <p:sldId id="305" r:id="rId42"/>
    <p:sldId id="306" r:id="rId43"/>
    <p:sldId id="307" r:id="rId44"/>
    <p:sldId id="324" r:id="rId45"/>
    <p:sldId id="291" r:id="rId46"/>
    <p:sldId id="292" r:id="rId47"/>
    <p:sldId id="293" r:id="rId48"/>
    <p:sldId id="294" r:id="rId49"/>
    <p:sldId id="295" r:id="rId50"/>
    <p:sldId id="296" r:id="rId51"/>
    <p:sldId id="325" r:id="rId52"/>
    <p:sldId id="310" r:id="rId53"/>
    <p:sldId id="311" r:id="rId54"/>
    <p:sldId id="312" r:id="rId55"/>
    <p:sldId id="313" r:id="rId56"/>
    <p:sldId id="314" r:id="rId57"/>
    <p:sldId id="315" r:id="rId58"/>
    <p:sldId id="316" r:id="rId59"/>
    <p:sldId id="326" r:id="rId60"/>
    <p:sldId id="317" r:id="rId61"/>
    <p:sldId id="318" r:id="rId62"/>
    <p:sldId id="319" r:id="rId63"/>
    <p:sldId id="320" r:id="rId64"/>
    <p:sldId id="321" r:id="rId6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316" autoAdjust="0"/>
    <p:restoredTop sz="94660"/>
  </p:normalViewPr>
  <p:slideViewPr>
    <p:cSldViewPr>
      <p:cViewPr varScale="1">
        <p:scale>
          <a:sx n="87" d="100"/>
          <a:sy n="87" d="100"/>
        </p:scale>
        <p:origin x="-852"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B518DF2-0EE3-442F-93EF-A94EF1AE6D02}" type="doc">
      <dgm:prSet loTypeId="urn:microsoft.com/office/officeart/2005/8/layout/cycle1" loCatId="cycle" qsTypeId="urn:microsoft.com/office/officeart/2005/8/quickstyle/simple1" qsCatId="simple" csTypeId="urn:microsoft.com/office/officeart/2005/8/colors/colorful4" csCatId="colorful" phldr="1"/>
      <dgm:spPr/>
      <dgm:t>
        <a:bodyPr/>
        <a:lstStyle/>
        <a:p>
          <a:endParaRPr lang="en-GB"/>
        </a:p>
      </dgm:t>
    </dgm:pt>
    <dgm:pt modelId="{80A644E5-844E-496C-AF35-AFC888BD99D5}">
      <dgm:prSet phldrT="[Text]"/>
      <dgm:spPr/>
      <dgm:t>
        <a:bodyPr/>
        <a:lstStyle/>
        <a:p>
          <a:r>
            <a:rPr lang="en-GB" dirty="0" smtClean="0"/>
            <a:t>Oxygen</a:t>
          </a:r>
          <a:endParaRPr lang="en-GB" dirty="0"/>
        </a:p>
      </dgm:t>
    </dgm:pt>
    <dgm:pt modelId="{94CB43DE-C38A-459D-9A4F-DD90BDA29E20}" type="parTrans" cxnId="{1A54468C-488F-4D1E-94E2-CEDB3BF11C88}">
      <dgm:prSet/>
      <dgm:spPr/>
      <dgm:t>
        <a:bodyPr/>
        <a:lstStyle/>
        <a:p>
          <a:endParaRPr lang="en-GB"/>
        </a:p>
      </dgm:t>
    </dgm:pt>
    <dgm:pt modelId="{1BD80C89-B2CB-4CD0-B562-7C03FBDF6923}" type="sibTrans" cxnId="{1A54468C-488F-4D1E-94E2-CEDB3BF11C88}">
      <dgm:prSet/>
      <dgm:spPr/>
      <dgm:t>
        <a:bodyPr/>
        <a:lstStyle/>
        <a:p>
          <a:endParaRPr lang="en-GB"/>
        </a:p>
      </dgm:t>
    </dgm:pt>
    <dgm:pt modelId="{D2D64C52-4D36-4F42-B46C-6A468EDEED1C}">
      <dgm:prSet phldrT="[Text]"/>
      <dgm:spPr/>
      <dgm:t>
        <a:bodyPr/>
        <a:lstStyle/>
        <a:p>
          <a:r>
            <a:rPr lang="en-GB" dirty="0" smtClean="0"/>
            <a:t>Human Respiration</a:t>
          </a:r>
          <a:endParaRPr lang="en-GB" dirty="0"/>
        </a:p>
      </dgm:t>
    </dgm:pt>
    <dgm:pt modelId="{56255B60-CEA0-4987-B39A-DF1B8F0D7D5F}" type="parTrans" cxnId="{1E540B58-F9C2-4174-A83A-06DE59B70998}">
      <dgm:prSet/>
      <dgm:spPr/>
      <dgm:t>
        <a:bodyPr/>
        <a:lstStyle/>
        <a:p>
          <a:endParaRPr lang="en-GB"/>
        </a:p>
      </dgm:t>
    </dgm:pt>
    <dgm:pt modelId="{4F392B80-B961-456F-A28D-73DA54F483DF}" type="sibTrans" cxnId="{1E540B58-F9C2-4174-A83A-06DE59B70998}">
      <dgm:prSet/>
      <dgm:spPr/>
      <dgm:t>
        <a:bodyPr/>
        <a:lstStyle/>
        <a:p>
          <a:endParaRPr lang="en-GB"/>
        </a:p>
      </dgm:t>
    </dgm:pt>
    <dgm:pt modelId="{3DB9EDB0-FA17-45F1-AC09-F26DB64CDCE4}">
      <dgm:prSet phldrT="[Text]"/>
      <dgm:spPr/>
      <dgm:t>
        <a:bodyPr/>
        <a:lstStyle/>
        <a:p>
          <a:r>
            <a:rPr lang="en-GB" dirty="0" smtClean="0"/>
            <a:t>Carbon Dioxide</a:t>
          </a:r>
          <a:endParaRPr lang="en-GB" dirty="0"/>
        </a:p>
      </dgm:t>
    </dgm:pt>
    <dgm:pt modelId="{5FD32E9C-140A-48D8-8530-67A3301CA7D0}" type="parTrans" cxnId="{0984C7D0-23EA-471C-8A4C-290BFE9B3DE5}">
      <dgm:prSet/>
      <dgm:spPr/>
      <dgm:t>
        <a:bodyPr/>
        <a:lstStyle/>
        <a:p>
          <a:endParaRPr lang="en-GB"/>
        </a:p>
      </dgm:t>
    </dgm:pt>
    <dgm:pt modelId="{000EBDDC-D714-4C6B-ADE4-4ED39616AF06}" type="sibTrans" cxnId="{0984C7D0-23EA-471C-8A4C-290BFE9B3DE5}">
      <dgm:prSet/>
      <dgm:spPr/>
      <dgm:t>
        <a:bodyPr/>
        <a:lstStyle/>
        <a:p>
          <a:endParaRPr lang="en-GB"/>
        </a:p>
      </dgm:t>
    </dgm:pt>
    <dgm:pt modelId="{D5283CE9-1D91-4D87-91AD-6CD780F4042B}">
      <dgm:prSet phldrT="[Text]"/>
      <dgm:spPr/>
      <dgm:t>
        <a:bodyPr/>
        <a:lstStyle/>
        <a:p>
          <a:r>
            <a:rPr lang="en-GB" b="1" dirty="0" smtClean="0"/>
            <a:t>Some CO2 Reducing Process</a:t>
          </a:r>
          <a:endParaRPr lang="en-GB" b="1" dirty="0"/>
        </a:p>
      </dgm:t>
    </dgm:pt>
    <dgm:pt modelId="{02741BA1-A57E-4690-A69D-DF465DB8D8A5}" type="parTrans" cxnId="{C2226B17-F4F9-4F9E-A7C1-588DD0161483}">
      <dgm:prSet/>
      <dgm:spPr/>
      <dgm:t>
        <a:bodyPr/>
        <a:lstStyle/>
        <a:p>
          <a:endParaRPr lang="en-GB"/>
        </a:p>
      </dgm:t>
    </dgm:pt>
    <dgm:pt modelId="{5D823F5C-E40A-4E8F-AB26-D32A7B22CB3C}" type="sibTrans" cxnId="{C2226B17-F4F9-4F9E-A7C1-588DD0161483}">
      <dgm:prSet/>
      <dgm:spPr/>
      <dgm:t>
        <a:bodyPr/>
        <a:lstStyle/>
        <a:p>
          <a:endParaRPr lang="en-GB"/>
        </a:p>
      </dgm:t>
    </dgm:pt>
    <dgm:pt modelId="{61188C81-A5AF-4084-AC3A-40AAA398A684}">
      <dgm:prSet phldrT="[Text]"/>
      <dgm:spPr/>
      <dgm:t>
        <a:bodyPr/>
        <a:lstStyle/>
        <a:p>
          <a:r>
            <a:rPr lang="en-GB" dirty="0" smtClean="0"/>
            <a:t>Water</a:t>
          </a:r>
          <a:endParaRPr lang="en-GB" dirty="0"/>
        </a:p>
      </dgm:t>
    </dgm:pt>
    <dgm:pt modelId="{9E6F086A-DD2E-4B6F-872F-28111E02C925}" type="parTrans" cxnId="{EBDE15F1-4795-4ECE-8DCF-B2FC8B464630}">
      <dgm:prSet/>
      <dgm:spPr/>
      <dgm:t>
        <a:bodyPr/>
        <a:lstStyle/>
        <a:p>
          <a:endParaRPr lang="en-GB"/>
        </a:p>
      </dgm:t>
    </dgm:pt>
    <dgm:pt modelId="{AD7EDD82-8E46-4C62-8D75-BC5F80542DA7}" type="sibTrans" cxnId="{EBDE15F1-4795-4ECE-8DCF-B2FC8B464630}">
      <dgm:prSet/>
      <dgm:spPr/>
      <dgm:t>
        <a:bodyPr/>
        <a:lstStyle/>
        <a:p>
          <a:endParaRPr lang="en-GB"/>
        </a:p>
      </dgm:t>
    </dgm:pt>
    <dgm:pt modelId="{8144F87F-851B-49A4-A7E1-2FE7388228E6}">
      <dgm:prSet phldrT="[Text]"/>
      <dgm:spPr/>
      <dgm:t>
        <a:bodyPr/>
        <a:lstStyle/>
        <a:p>
          <a:r>
            <a:rPr lang="en-GB" dirty="0" smtClean="0"/>
            <a:t>Electrolysis</a:t>
          </a:r>
          <a:endParaRPr lang="en-GB" dirty="0"/>
        </a:p>
      </dgm:t>
    </dgm:pt>
    <dgm:pt modelId="{20EDD100-8114-47F4-9848-E82A654F6BDA}" type="parTrans" cxnId="{59B891FC-D13A-4CFB-B1A7-D157F87FE9C9}">
      <dgm:prSet/>
      <dgm:spPr/>
      <dgm:t>
        <a:bodyPr/>
        <a:lstStyle/>
        <a:p>
          <a:endParaRPr lang="en-GB"/>
        </a:p>
      </dgm:t>
    </dgm:pt>
    <dgm:pt modelId="{28F8B3E3-4087-4396-804B-3F62C5B969E1}" type="sibTrans" cxnId="{59B891FC-D13A-4CFB-B1A7-D157F87FE9C9}">
      <dgm:prSet/>
      <dgm:spPr/>
      <dgm:t>
        <a:bodyPr/>
        <a:lstStyle/>
        <a:p>
          <a:pPr algn="ctr"/>
          <a:endParaRPr lang="en-GB"/>
        </a:p>
      </dgm:t>
    </dgm:pt>
    <dgm:pt modelId="{7AD72582-C0D1-4236-88D1-91BFAF2567D2}" type="pres">
      <dgm:prSet presAssocID="{5B518DF2-0EE3-442F-93EF-A94EF1AE6D02}" presName="cycle" presStyleCnt="0">
        <dgm:presLayoutVars>
          <dgm:dir/>
          <dgm:resizeHandles val="exact"/>
        </dgm:presLayoutVars>
      </dgm:prSet>
      <dgm:spPr/>
      <dgm:t>
        <a:bodyPr/>
        <a:lstStyle/>
        <a:p>
          <a:endParaRPr lang="en-GB"/>
        </a:p>
      </dgm:t>
    </dgm:pt>
    <dgm:pt modelId="{5619D343-9835-47CB-A5F8-26D76F10CBEA}" type="pres">
      <dgm:prSet presAssocID="{80A644E5-844E-496C-AF35-AFC888BD99D5}" presName="dummy" presStyleCnt="0"/>
      <dgm:spPr/>
    </dgm:pt>
    <dgm:pt modelId="{CAD34B76-A781-43DB-8C9C-AFA9CF96F437}" type="pres">
      <dgm:prSet presAssocID="{80A644E5-844E-496C-AF35-AFC888BD99D5}" presName="node" presStyleLbl="revTx" presStyleIdx="0" presStyleCnt="6">
        <dgm:presLayoutVars>
          <dgm:bulletEnabled val="1"/>
        </dgm:presLayoutVars>
      </dgm:prSet>
      <dgm:spPr/>
      <dgm:t>
        <a:bodyPr/>
        <a:lstStyle/>
        <a:p>
          <a:endParaRPr lang="en-GB"/>
        </a:p>
      </dgm:t>
    </dgm:pt>
    <dgm:pt modelId="{5C82A124-E467-474D-9EE6-D56001FCE160}" type="pres">
      <dgm:prSet presAssocID="{1BD80C89-B2CB-4CD0-B562-7C03FBDF6923}" presName="sibTrans" presStyleLbl="node1" presStyleIdx="0" presStyleCnt="6"/>
      <dgm:spPr/>
      <dgm:t>
        <a:bodyPr/>
        <a:lstStyle/>
        <a:p>
          <a:endParaRPr lang="en-GB"/>
        </a:p>
      </dgm:t>
    </dgm:pt>
    <dgm:pt modelId="{B4506BF8-EAEE-41F8-BB5D-F566A2D5652F}" type="pres">
      <dgm:prSet presAssocID="{D2D64C52-4D36-4F42-B46C-6A468EDEED1C}" presName="dummy" presStyleCnt="0"/>
      <dgm:spPr/>
    </dgm:pt>
    <dgm:pt modelId="{4928E0A7-A34A-47DA-99F0-3ECFFB74F449}" type="pres">
      <dgm:prSet presAssocID="{D2D64C52-4D36-4F42-B46C-6A468EDEED1C}" presName="node" presStyleLbl="revTx" presStyleIdx="1" presStyleCnt="6">
        <dgm:presLayoutVars>
          <dgm:bulletEnabled val="1"/>
        </dgm:presLayoutVars>
      </dgm:prSet>
      <dgm:spPr/>
      <dgm:t>
        <a:bodyPr/>
        <a:lstStyle/>
        <a:p>
          <a:endParaRPr lang="en-GB"/>
        </a:p>
      </dgm:t>
    </dgm:pt>
    <dgm:pt modelId="{B01ADDC2-0DC1-4617-8B2E-8930F3124754}" type="pres">
      <dgm:prSet presAssocID="{4F392B80-B961-456F-A28D-73DA54F483DF}" presName="sibTrans" presStyleLbl="node1" presStyleIdx="1" presStyleCnt="6"/>
      <dgm:spPr/>
      <dgm:t>
        <a:bodyPr/>
        <a:lstStyle/>
        <a:p>
          <a:endParaRPr lang="en-GB"/>
        </a:p>
      </dgm:t>
    </dgm:pt>
    <dgm:pt modelId="{23FAB39C-9287-478F-97B4-C034AD6054FA}" type="pres">
      <dgm:prSet presAssocID="{3DB9EDB0-FA17-45F1-AC09-F26DB64CDCE4}" presName="dummy" presStyleCnt="0"/>
      <dgm:spPr/>
    </dgm:pt>
    <dgm:pt modelId="{8A93DF66-7B81-4810-95FA-8F6F8E9A12CF}" type="pres">
      <dgm:prSet presAssocID="{3DB9EDB0-FA17-45F1-AC09-F26DB64CDCE4}" presName="node" presStyleLbl="revTx" presStyleIdx="2" presStyleCnt="6">
        <dgm:presLayoutVars>
          <dgm:bulletEnabled val="1"/>
        </dgm:presLayoutVars>
      </dgm:prSet>
      <dgm:spPr/>
      <dgm:t>
        <a:bodyPr/>
        <a:lstStyle/>
        <a:p>
          <a:endParaRPr lang="en-GB"/>
        </a:p>
      </dgm:t>
    </dgm:pt>
    <dgm:pt modelId="{CBF2D519-5DD1-4C55-AB2B-AC1C7EBCAF8A}" type="pres">
      <dgm:prSet presAssocID="{000EBDDC-D714-4C6B-ADE4-4ED39616AF06}" presName="sibTrans" presStyleLbl="node1" presStyleIdx="2" presStyleCnt="6"/>
      <dgm:spPr/>
      <dgm:t>
        <a:bodyPr/>
        <a:lstStyle/>
        <a:p>
          <a:endParaRPr lang="en-GB"/>
        </a:p>
      </dgm:t>
    </dgm:pt>
    <dgm:pt modelId="{AB9A9AEF-67CE-4640-84A7-0DE6C1E95CD9}" type="pres">
      <dgm:prSet presAssocID="{D5283CE9-1D91-4D87-91AD-6CD780F4042B}" presName="dummy" presStyleCnt="0"/>
      <dgm:spPr/>
    </dgm:pt>
    <dgm:pt modelId="{71DDDE59-F08C-487B-A5AE-FCEC587784AC}" type="pres">
      <dgm:prSet presAssocID="{D5283CE9-1D91-4D87-91AD-6CD780F4042B}" presName="node" presStyleLbl="revTx" presStyleIdx="3" presStyleCnt="6">
        <dgm:presLayoutVars>
          <dgm:bulletEnabled val="1"/>
        </dgm:presLayoutVars>
      </dgm:prSet>
      <dgm:spPr/>
      <dgm:t>
        <a:bodyPr/>
        <a:lstStyle/>
        <a:p>
          <a:endParaRPr lang="en-GB"/>
        </a:p>
      </dgm:t>
    </dgm:pt>
    <dgm:pt modelId="{BC8DC2E1-75E3-4128-9176-93C8C20EB886}" type="pres">
      <dgm:prSet presAssocID="{5D823F5C-E40A-4E8F-AB26-D32A7B22CB3C}" presName="sibTrans" presStyleLbl="node1" presStyleIdx="3" presStyleCnt="6"/>
      <dgm:spPr/>
      <dgm:t>
        <a:bodyPr/>
        <a:lstStyle/>
        <a:p>
          <a:endParaRPr lang="en-GB"/>
        </a:p>
      </dgm:t>
    </dgm:pt>
    <dgm:pt modelId="{4CCABE78-8AB4-4F83-AA90-E63D59069987}" type="pres">
      <dgm:prSet presAssocID="{61188C81-A5AF-4084-AC3A-40AAA398A684}" presName="dummy" presStyleCnt="0"/>
      <dgm:spPr/>
    </dgm:pt>
    <dgm:pt modelId="{D0F51AB8-D3B8-4F75-8E35-4F49A5803127}" type="pres">
      <dgm:prSet presAssocID="{61188C81-A5AF-4084-AC3A-40AAA398A684}" presName="node" presStyleLbl="revTx" presStyleIdx="4" presStyleCnt="6">
        <dgm:presLayoutVars>
          <dgm:bulletEnabled val="1"/>
        </dgm:presLayoutVars>
      </dgm:prSet>
      <dgm:spPr/>
      <dgm:t>
        <a:bodyPr/>
        <a:lstStyle/>
        <a:p>
          <a:endParaRPr lang="en-GB"/>
        </a:p>
      </dgm:t>
    </dgm:pt>
    <dgm:pt modelId="{3CDC26BA-0706-45CB-BCB6-67B8CED31B2C}" type="pres">
      <dgm:prSet presAssocID="{AD7EDD82-8E46-4C62-8D75-BC5F80542DA7}" presName="sibTrans" presStyleLbl="node1" presStyleIdx="4" presStyleCnt="6"/>
      <dgm:spPr/>
      <dgm:t>
        <a:bodyPr/>
        <a:lstStyle/>
        <a:p>
          <a:endParaRPr lang="en-GB"/>
        </a:p>
      </dgm:t>
    </dgm:pt>
    <dgm:pt modelId="{C0E2F990-135C-4B4E-9B23-63C9AF07DCA2}" type="pres">
      <dgm:prSet presAssocID="{8144F87F-851B-49A4-A7E1-2FE7388228E6}" presName="dummy" presStyleCnt="0"/>
      <dgm:spPr/>
    </dgm:pt>
    <dgm:pt modelId="{74D6AE14-FE72-444E-9922-9F4FDF6625C0}" type="pres">
      <dgm:prSet presAssocID="{8144F87F-851B-49A4-A7E1-2FE7388228E6}" presName="node" presStyleLbl="revTx" presStyleIdx="5" presStyleCnt="6">
        <dgm:presLayoutVars>
          <dgm:bulletEnabled val="1"/>
        </dgm:presLayoutVars>
      </dgm:prSet>
      <dgm:spPr/>
      <dgm:t>
        <a:bodyPr/>
        <a:lstStyle/>
        <a:p>
          <a:endParaRPr lang="en-GB"/>
        </a:p>
      </dgm:t>
    </dgm:pt>
    <dgm:pt modelId="{8199A6F8-E400-4E7C-8C8D-DE6EC8798F6D}" type="pres">
      <dgm:prSet presAssocID="{28F8B3E3-4087-4396-804B-3F62C5B969E1}" presName="sibTrans" presStyleLbl="node1" presStyleIdx="5" presStyleCnt="6"/>
      <dgm:spPr/>
      <dgm:t>
        <a:bodyPr/>
        <a:lstStyle/>
        <a:p>
          <a:endParaRPr lang="en-GB"/>
        </a:p>
      </dgm:t>
    </dgm:pt>
  </dgm:ptLst>
  <dgm:cxnLst>
    <dgm:cxn modelId="{E3F506CB-324D-4580-8C4A-3263AB0C90E4}" type="presOf" srcId="{80A644E5-844E-496C-AF35-AFC888BD99D5}" destId="{CAD34B76-A781-43DB-8C9C-AFA9CF96F437}" srcOrd="0" destOrd="0" presId="urn:microsoft.com/office/officeart/2005/8/layout/cycle1"/>
    <dgm:cxn modelId="{DD30638D-A3A9-414C-BB3C-C8DD84476020}" type="presOf" srcId="{000EBDDC-D714-4C6B-ADE4-4ED39616AF06}" destId="{CBF2D519-5DD1-4C55-AB2B-AC1C7EBCAF8A}" srcOrd="0" destOrd="0" presId="urn:microsoft.com/office/officeart/2005/8/layout/cycle1"/>
    <dgm:cxn modelId="{D13F48C2-DC43-4D11-916C-962D952B7215}" type="presOf" srcId="{1BD80C89-B2CB-4CD0-B562-7C03FBDF6923}" destId="{5C82A124-E467-474D-9EE6-D56001FCE160}" srcOrd="0" destOrd="0" presId="urn:microsoft.com/office/officeart/2005/8/layout/cycle1"/>
    <dgm:cxn modelId="{A74F7B45-8DBC-452F-B929-80C41D4D3EF9}" type="presOf" srcId="{5D823F5C-E40A-4E8F-AB26-D32A7B22CB3C}" destId="{BC8DC2E1-75E3-4128-9176-93C8C20EB886}" srcOrd="0" destOrd="0" presId="urn:microsoft.com/office/officeart/2005/8/layout/cycle1"/>
    <dgm:cxn modelId="{0984C7D0-23EA-471C-8A4C-290BFE9B3DE5}" srcId="{5B518DF2-0EE3-442F-93EF-A94EF1AE6D02}" destId="{3DB9EDB0-FA17-45F1-AC09-F26DB64CDCE4}" srcOrd="2" destOrd="0" parTransId="{5FD32E9C-140A-48D8-8530-67A3301CA7D0}" sibTransId="{000EBDDC-D714-4C6B-ADE4-4ED39616AF06}"/>
    <dgm:cxn modelId="{E2E38FA3-A9FD-4F99-9C66-F666B6C6F85B}" type="presOf" srcId="{8144F87F-851B-49A4-A7E1-2FE7388228E6}" destId="{74D6AE14-FE72-444E-9922-9F4FDF6625C0}" srcOrd="0" destOrd="0" presId="urn:microsoft.com/office/officeart/2005/8/layout/cycle1"/>
    <dgm:cxn modelId="{AF33359D-6B9D-423F-8DAC-91F91BEEF90D}" type="presOf" srcId="{61188C81-A5AF-4084-AC3A-40AAA398A684}" destId="{D0F51AB8-D3B8-4F75-8E35-4F49A5803127}" srcOrd="0" destOrd="0" presId="urn:microsoft.com/office/officeart/2005/8/layout/cycle1"/>
    <dgm:cxn modelId="{7B590F4A-1197-45BA-9BF1-57F4532F80ED}" type="presOf" srcId="{5B518DF2-0EE3-442F-93EF-A94EF1AE6D02}" destId="{7AD72582-C0D1-4236-88D1-91BFAF2567D2}" srcOrd="0" destOrd="0" presId="urn:microsoft.com/office/officeart/2005/8/layout/cycle1"/>
    <dgm:cxn modelId="{EC27C8B2-43F4-4A1B-88D8-795BFD545F68}" type="presOf" srcId="{D2D64C52-4D36-4F42-B46C-6A468EDEED1C}" destId="{4928E0A7-A34A-47DA-99F0-3ECFFB74F449}" srcOrd="0" destOrd="0" presId="urn:microsoft.com/office/officeart/2005/8/layout/cycle1"/>
    <dgm:cxn modelId="{EBDE15F1-4795-4ECE-8DCF-B2FC8B464630}" srcId="{5B518DF2-0EE3-442F-93EF-A94EF1AE6D02}" destId="{61188C81-A5AF-4084-AC3A-40AAA398A684}" srcOrd="4" destOrd="0" parTransId="{9E6F086A-DD2E-4B6F-872F-28111E02C925}" sibTransId="{AD7EDD82-8E46-4C62-8D75-BC5F80542DA7}"/>
    <dgm:cxn modelId="{99E37E78-F269-4825-9C9B-2639E834D573}" type="presOf" srcId="{28F8B3E3-4087-4396-804B-3F62C5B969E1}" destId="{8199A6F8-E400-4E7C-8C8D-DE6EC8798F6D}" srcOrd="0" destOrd="0" presId="urn:microsoft.com/office/officeart/2005/8/layout/cycle1"/>
    <dgm:cxn modelId="{C2226B17-F4F9-4F9E-A7C1-588DD0161483}" srcId="{5B518DF2-0EE3-442F-93EF-A94EF1AE6D02}" destId="{D5283CE9-1D91-4D87-91AD-6CD780F4042B}" srcOrd="3" destOrd="0" parTransId="{02741BA1-A57E-4690-A69D-DF465DB8D8A5}" sibTransId="{5D823F5C-E40A-4E8F-AB26-D32A7B22CB3C}"/>
    <dgm:cxn modelId="{8B1D279B-674B-487F-990D-C71D397B6947}" type="presOf" srcId="{D5283CE9-1D91-4D87-91AD-6CD780F4042B}" destId="{71DDDE59-F08C-487B-A5AE-FCEC587784AC}" srcOrd="0" destOrd="0" presId="urn:microsoft.com/office/officeart/2005/8/layout/cycle1"/>
    <dgm:cxn modelId="{59B891FC-D13A-4CFB-B1A7-D157F87FE9C9}" srcId="{5B518DF2-0EE3-442F-93EF-A94EF1AE6D02}" destId="{8144F87F-851B-49A4-A7E1-2FE7388228E6}" srcOrd="5" destOrd="0" parTransId="{20EDD100-8114-47F4-9848-E82A654F6BDA}" sibTransId="{28F8B3E3-4087-4396-804B-3F62C5B969E1}"/>
    <dgm:cxn modelId="{1E540B58-F9C2-4174-A83A-06DE59B70998}" srcId="{5B518DF2-0EE3-442F-93EF-A94EF1AE6D02}" destId="{D2D64C52-4D36-4F42-B46C-6A468EDEED1C}" srcOrd="1" destOrd="0" parTransId="{56255B60-CEA0-4987-B39A-DF1B8F0D7D5F}" sibTransId="{4F392B80-B961-456F-A28D-73DA54F483DF}"/>
    <dgm:cxn modelId="{192D22A7-7745-4FF4-8EDA-9AEB0382BBE0}" type="presOf" srcId="{3DB9EDB0-FA17-45F1-AC09-F26DB64CDCE4}" destId="{8A93DF66-7B81-4810-95FA-8F6F8E9A12CF}" srcOrd="0" destOrd="0" presId="urn:microsoft.com/office/officeart/2005/8/layout/cycle1"/>
    <dgm:cxn modelId="{103E69D5-9819-48DE-8097-AF20E97DB539}" type="presOf" srcId="{AD7EDD82-8E46-4C62-8D75-BC5F80542DA7}" destId="{3CDC26BA-0706-45CB-BCB6-67B8CED31B2C}" srcOrd="0" destOrd="0" presId="urn:microsoft.com/office/officeart/2005/8/layout/cycle1"/>
    <dgm:cxn modelId="{F3F701B5-481F-409D-8087-86DF73197347}" type="presOf" srcId="{4F392B80-B961-456F-A28D-73DA54F483DF}" destId="{B01ADDC2-0DC1-4617-8B2E-8930F3124754}" srcOrd="0" destOrd="0" presId="urn:microsoft.com/office/officeart/2005/8/layout/cycle1"/>
    <dgm:cxn modelId="{1A54468C-488F-4D1E-94E2-CEDB3BF11C88}" srcId="{5B518DF2-0EE3-442F-93EF-A94EF1AE6D02}" destId="{80A644E5-844E-496C-AF35-AFC888BD99D5}" srcOrd="0" destOrd="0" parTransId="{94CB43DE-C38A-459D-9A4F-DD90BDA29E20}" sibTransId="{1BD80C89-B2CB-4CD0-B562-7C03FBDF6923}"/>
    <dgm:cxn modelId="{01CE7867-5155-427A-9A25-5BBB2EA9BDF8}" type="presParOf" srcId="{7AD72582-C0D1-4236-88D1-91BFAF2567D2}" destId="{5619D343-9835-47CB-A5F8-26D76F10CBEA}" srcOrd="0" destOrd="0" presId="urn:microsoft.com/office/officeart/2005/8/layout/cycle1"/>
    <dgm:cxn modelId="{4218FB33-9661-4D93-8154-5EB37D7223C2}" type="presParOf" srcId="{7AD72582-C0D1-4236-88D1-91BFAF2567D2}" destId="{CAD34B76-A781-43DB-8C9C-AFA9CF96F437}" srcOrd="1" destOrd="0" presId="urn:microsoft.com/office/officeart/2005/8/layout/cycle1"/>
    <dgm:cxn modelId="{16EB60EB-C48B-4716-AB61-00D0026B0D20}" type="presParOf" srcId="{7AD72582-C0D1-4236-88D1-91BFAF2567D2}" destId="{5C82A124-E467-474D-9EE6-D56001FCE160}" srcOrd="2" destOrd="0" presId="urn:microsoft.com/office/officeart/2005/8/layout/cycle1"/>
    <dgm:cxn modelId="{F4C623DE-7DDC-4E28-897C-B45068178C0D}" type="presParOf" srcId="{7AD72582-C0D1-4236-88D1-91BFAF2567D2}" destId="{B4506BF8-EAEE-41F8-BB5D-F566A2D5652F}" srcOrd="3" destOrd="0" presId="urn:microsoft.com/office/officeart/2005/8/layout/cycle1"/>
    <dgm:cxn modelId="{CDD5BA75-94A2-4DC5-963B-F5ADD8931B9E}" type="presParOf" srcId="{7AD72582-C0D1-4236-88D1-91BFAF2567D2}" destId="{4928E0A7-A34A-47DA-99F0-3ECFFB74F449}" srcOrd="4" destOrd="0" presId="urn:microsoft.com/office/officeart/2005/8/layout/cycle1"/>
    <dgm:cxn modelId="{711C5DA7-0CDA-41F5-A416-CD94D3289C02}" type="presParOf" srcId="{7AD72582-C0D1-4236-88D1-91BFAF2567D2}" destId="{B01ADDC2-0DC1-4617-8B2E-8930F3124754}" srcOrd="5" destOrd="0" presId="urn:microsoft.com/office/officeart/2005/8/layout/cycle1"/>
    <dgm:cxn modelId="{9B9AD32D-7043-4394-9A29-FEDC4EAB267B}" type="presParOf" srcId="{7AD72582-C0D1-4236-88D1-91BFAF2567D2}" destId="{23FAB39C-9287-478F-97B4-C034AD6054FA}" srcOrd="6" destOrd="0" presId="urn:microsoft.com/office/officeart/2005/8/layout/cycle1"/>
    <dgm:cxn modelId="{9D92831C-DEAE-45F9-8283-58B82300E685}" type="presParOf" srcId="{7AD72582-C0D1-4236-88D1-91BFAF2567D2}" destId="{8A93DF66-7B81-4810-95FA-8F6F8E9A12CF}" srcOrd="7" destOrd="0" presId="urn:microsoft.com/office/officeart/2005/8/layout/cycle1"/>
    <dgm:cxn modelId="{DC2C5D60-E57B-4227-BCF2-E4FEB2883FBE}" type="presParOf" srcId="{7AD72582-C0D1-4236-88D1-91BFAF2567D2}" destId="{CBF2D519-5DD1-4C55-AB2B-AC1C7EBCAF8A}" srcOrd="8" destOrd="0" presId="urn:microsoft.com/office/officeart/2005/8/layout/cycle1"/>
    <dgm:cxn modelId="{EF25A860-B2CA-44D8-AE91-3ABBC85E6986}" type="presParOf" srcId="{7AD72582-C0D1-4236-88D1-91BFAF2567D2}" destId="{AB9A9AEF-67CE-4640-84A7-0DE6C1E95CD9}" srcOrd="9" destOrd="0" presId="urn:microsoft.com/office/officeart/2005/8/layout/cycle1"/>
    <dgm:cxn modelId="{36D4C4AB-E6F6-4DB3-A47B-F617AB9E9AC8}" type="presParOf" srcId="{7AD72582-C0D1-4236-88D1-91BFAF2567D2}" destId="{71DDDE59-F08C-487B-A5AE-FCEC587784AC}" srcOrd="10" destOrd="0" presId="urn:microsoft.com/office/officeart/2005/8/layout/cycle1"/>
    <dgm:cxn modelId="{1B8AC33D-4BE1-40F0-AECB-CC1DB6C9D170}" type="presParOf" srcId="{7AD72582-C0D1-4236-88D1-91BFAF2567D2}" destId="{BC8DC2E1-75E3-4128-9176-93C8C20EB886}" srcOrd="11" destOrd="0" presId="urn:microsoft.com/office/officeart/2005/8/layout/cycle1"/>
    <dgm:cxn modelId="{02F55619-F151-42EB-84AD-F29F7D81025D}" type="presParOf" srcId="{7AD72582-C0D1-4236-88D1-91BFAF2567D2}" destId="{4CCABE78-8AB4-4F83-AA90-E63D59069987}" srcOrd="12" destOrd="0" presId="urn:microsoft.com/office/officeart/2005/8/layout/cycle1"/>
    <dgm:cxn modelId="{E32BB9E1-AC68-4FD2-9A60-D137D2358C9C}" type="presParOf" srcId="{7AD72582-C0D1-4236-88D1-91BFAF2567D2}" destId="{D0F51AB8-D3B8-4F75-8E35-4F49A5803127}" srcOrd="13" destOrd="0" presId="urn:microsoft.com/office/officeart/2005/8/layout/cycle1"/>
    <dgm:cxn modelId="{A3393A70-C81B-4E56-827F-2039246C45D4}" type="presParOf" srcId="{7AD72582-C0D1-4236-88D1-91BFAF2567D2}" destId="{3CDC26BA-0706-45CB-BCB6-67B8CED31B2C}" srcOrd="14" destOrd="0" presId="urn:microsoft.com/office/officeart/2005/8/layout/cycle1"/>
    <dgm:cxn modelId="{1C5DC67D-0C39-437D-AFD1-E7D0FA7E3062}" type="presParOf" srcId="{7AD72582-C0D1-4236-88D1-91BFAF2567D2}" destId="{C0E2F990-135C-4B4E-9B23-63C9AF07DCA2}" srcOrd="15" destOrd="0" presId="urn:microsoft.com/office/officeart/2005/8/layout/cycle1"/>
    <dgm:cxn modelId="{FD2CD1A9-6E17-4A14-85B9-805CC2240EF8}" type="presParOf" srcId="{7AD72582-C0D1-4236-88D1-91BFAF2567D2}" destId="{74D6AE14-FE72-444E-9922-9F4FDF6625C0}" srcOrd="16" destOrd="0" presId="urn:microsoft.com/office/officeart/2005/8/layout/cycle1"/>
    <dgm:cxn modelId="{D2F522AA-020F-4F85-A8B8-124767381E73}" type="presParOf" srcId="{7AD72582-C0D1-4236-88D1-91BFAF2567D2}" destId="{8199A6F8-E400-4E7C-8C8D-DE6EC8798F6D}" srcOrd="17"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D34B76-A781-43DB-8C9C-AFA9CF96F437}">
      <dsp:nvSpPr>
        <dsp:cNvPr id="0" name=""/>
        <dsp:cNvSpPr/>
      </dsp:nvSpPr>
      <dsp:spPr>
        <a:xfrm>
          <a:off x="3194825" y="10785"/>
          <a:ext cx="949438" cy="9494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GB" sz="1500" kern="1200" dirty="0" smtClean="0"/>
            <a:t>Oxygen</a:t>
          </a:r>
          <a:endParaRPr lang="en-GB" sz="1500" kern="1200" dirty="0"/>
        </a:p>
      </dsp:txBody>
      <dsp:txXfrm>
        <a:off x="3194825" y="10785"/>
        <a:ext cx="949438" cy="949438"/>
      </dsp:txXfrm>
    </dsp:sp>
    <dsp:sp modelId="{5C82A124-E467-474D-9EE6-D56001FCE160}">
      <dsp:nvSpPr>
        <dsp:cNvPr id="0" name=""/>
        <dsp:cNvSpPr/>
      </dsp:nvSpPr>
      <dsp:spPr>
        <a:xfrm>
          <a:off x="290341" y="1031"/>
          <a:ext cx="4639316" cy="4639316"/>
        </a:xfrm>
        <a:prstGeom prst="circularArrow">
          <a:avLst>
            <a:gd name="adj1" fmla="val 3991"/>
            <a:gd name="adj2" fmla="val 250346"/>
            <a:gd name="adj3" fmla="val 20572937"/>
            <a:gd name="adj4" fmla="val 18983245"/>
            <a:gd name="adj5" fmla="val 4656"/>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928E0A7-A34A-47DA-99F0-3ECFFB74F449}">
      <dsp:nvSpPr>
        <dsp:cNvPr id="0" name=""/>
        <dsp:cNvSpPr/>
      </dsp:nvSpPr>
      <dsp:spPr>
        <a:xfrm>
          <a:off x="4254370" y="1845970"/>
          <a:ext cx="949438" cy="9494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GB" sz="1500" kern="1200" dirty="0" smtClean="0"/>
            <a:t>Human Respiration</a:t>
          </a:r>
          <a:endParaRPr lang="en-GB" sz="1500" kern="1200" dirty="0"/>
        </a:p>
      </dsp:txBody>
      <dsp:txXfrm>
        <a:off x="4254370" y="1845970"/>
        <a:ext cx="949438" cy="949438"/>
      </dsp:txXfrm>
    </dsp:sp>
    <dsp:sp modelId="{B01ADDC2-0DC1-4617-8B2E-8930F3124754}">
      <dsp:nvSpPr>
        <dsp:cNvPr id="0" name=""/>
        <dsp:cNvSpPr/>
      </dsp:nvSpPr>
      <dsp:spPr>
        <a:xfrm>
          <a:off x="290341" y="1031"/>
          <a:ext cx="4639316" cy="4639316"/>
        </a:xfrm>
        <a:prstGeom prst="circularArrow">
          <a:avLst>
            <a:gd name="adj1" fmla="val 3991"/>
            <a:gd name="adj2" fmla="val 250346"/>
            <a:gd name="adj3" fmla="val 2366409"/>
            <a:gd name="adj4" fmla="val 776717"/>
            <a:gd name="adj5" fmla="val 4656"/>
          </a:avLst>
        </a:prstGeom>
        <a:solidFill>
          <a:schemeClr val="accent4">
            <a:hueOff val="-892954"/>
            <a:satOff val="5380"/>
            <a:lumOff val="43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A93DF66-7B81-4810-95FA-8F6F8E9A12CF}">
      <dsp:nvSpPr>
        <dsp:cNvPr id="0" name=""/>
        <dsp:cNvSpPr/>
      </dsp:nvSpPr>
      <dsp:spPr>
        <a:xfrm>
          <a:off x="3194825" y="3681155"/>
          <a:ext cx="949438" cy="9494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GB" sz="1500" kern="1200" dirty="0" smtClean="0"/>
            <a:t>Carbon Dioxide</a:t>
          </a:r>
          <a:endParaRPr lang="en-GB" sz="1500" kern="1200" dirty="0"/>
        </a:p>
      </dsp:txBody>
      <dsp:txXfrm>
        <a:off x="3194825" y="3681155"/>
        <a:ext cx="949438" cy="949438"/>
      </dsp:txXfrm>
    </dsp:sp>
    <dsp:sp modelId="{CBF2D519-5DD1-4C55-AB2B-AC1C7EBCAF8A}">
      <dsp:nvSpPr>
        <dsp:cNvPr id="0" name=""/>
        <dsp:cNvSpPr/>
      </dsp:nvSpPr>
      <dsp:spPr>
        <a:xfrm>
          <a:off x="290341" y="1031"/>
          <a:ext cx="4639316" cy="4639316"/>
        </a:xfrm>
        <a:prstGeom prst="circularArrow">
          <a:avLst>
            <a:gd name="adj1" fmla="val 3991"/>
            <a:gd name="adj2" fmla="val 250346"/>
            <a:gd name="adj3" fmla="val 6110878"/>
            <a:gd name="adj4" fmla="val 4438776"/>
            <a:gd name="adj5" fmla="val 4656"/>
          </a:avLst>
        </a:prstGeom>
        <a:solidFill>
          <a:schemeClr val="accent4">
            <a:hueOff val="-1785908"/>
            <a:satOff val="10760"/>
            <a:lumOff val="86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1DDDE59-F08C-487B-A5AE-FCEC587784AC}">
      <dsp:nvSpPr>
        <dsp:cNvPr id="0" name=""/>
        <dsp:cNvSpPr/>
      </dsp:nvSpPr>
      <dsp:spPr>
        <a:xfrm>
          <a:off x="1075736" y="3681155"/>
          <a:ext cx="949438" cy="9494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GB" sz="1500" b="1" kern="1200" dirty="0" smtClean="0"/>
            <a:t>Some CO2 Reducing Process</a:t>
          </a:r>
          <a:endParaRPr lang="en-GB" sz="1500" b="1" kern="1200" dirty="0"/>
        </a:p>
      </dsp:txBody>
      <dsp:txXfrm>
        <a:off x="1075736" y="3681155"/>
        <a:ext cx="949438" cy="949438"/>
      </dsp:txXfrm>
    </dsp:sp>
    <dsp:sp modelId="{BC8DC2E1-75E3-4128-9176-93C8C20EB886}">
      <dsp:nvSpPr>
        <dsp:cNvPr id="0" name=""/>
        <dsp:cNvSpPr/>
      </dsp:nvSpPr>
      <dsp:spPr>
        <a:xfrm>
          <a:off x="290341" y="1031"/>
          <a:ext cx="4639316" cy="4639316"/>
        </a:xfrm>
        <a:prstGeom prst="circularArrow">
          <a:avLst>
            <a:gd name="adj1" fmla="val 3991"/>
            <a:gd name="adj2" fmla="val 250346"/>
            <a:gd name="adj3" fmla="val 9772937"/>
            <a:gd name="adj4" fmla="val 8183245"/>
            <a:gd name="adj5" fmla="val 4656"/>
          </a:avLst>
        </a:prstGeom>
        <a:solidFill>
          <a:schemeClr val="accent4">
            <a:hueOff val="-2678862"/>
            <a:satOff val="16139"/>
            <a:lumOff val="129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0F51AB8-D3B8-4F75-8E35-4F49A5803127}">
      <dsp:nvSpPr>
        <dsp:cNvPr id="0" name=""/>
        <dsp:cNvSpPr/>
      </dsp:nvSpPr>
      <dsp:spPr>
        <a:xfrm>
          <a:off x="16191" y="1845970"/>
          <a:ext cx="949438" cy="9494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GB" sz="1500" kern="1200" dirty="0" smtClean="0"/>
            <a:t>Water</a:t>
          </a:r>
          <a:endParaRPr lang="en-GB" sz="1500" kern="1200" dirty="0"/>
        </a:p>
      </dsp:txBody>
      <dsp:txXfrm>
        <a:off x="16191" y="1845970"/>
        <a:ext cx="949438" cy="949438"/>
      </dsp:txXfrm>
    </dsp:sp>
    <dsp:sp modelId="{3CDC26BA-0706-45CB-BCB6-67B8CED31B2C}">
      <dsp:nvSpPr>
        <dsp:cNvPr id="0" name=""/>
        <dsp:cNvSpPr/>
      </dsp:nvSpPr>
      <dsp:spPr>
        <a:xfrm>
          <a:off x="290341" y="1031"/>
          <a:ext cx="4639316" cy="4639316"/>
        </a:xfrm>
        <a:prstGeom prst="circularArrow">
          <a:avLst>
            <a:gd name="adj1" fmla="val 3991"/>
            <a:gd name="adj2" fmla="val 250346"/>
            <a:gd name="adj3" fmla="val 13166409"/>
            <a:gd name="adj4" fmla="val 11576717"/>
            <a:gd name="adj5" fmla="val 4656"/>
          </a:avLst>
        </a:prstGeom>
        <a:solidFill>
          <a:schemeClr val="accent4">
            <a:hueOff val="-3571816"/>
            <a:satOff val="21519"/>
            <a:lumOff val="172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4D6AE14-FE72-444E-9922-9F4FDF6625C0}">
      <dsp:nvSpPr>
        <dsp:cNvPr id="0" name=""/>
        <dsp:cNvSpPr/>
      </dsp:nvSpPr>
      <dsp:spPr>
        <a:xfrm>
          <a:off x="1075736" y="10785"/>
          <a:ext cx="949438" cy="9494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GB" sz="1500" kern="1200" dirty="0" smtClean="0"/>
            <a:t>Electrolysis</a:t>
          </a:r>
          <a:endParaRPr lang="en-GB" sz="1500" kern="1200" dirty="0"/>
        </a:p>
      </dsp:txBody>
      <dsp:txXfrm>
        <a:off x="1075736" y="10785"/>
        <a:ext cx="949438" cy="949438"/>
      </dsp:txXfrm>
    </dsp:sp>
    <dsp:sp modelId="{8199A6F8-E400-4E7C-8C8D-DE6EC8798F6D}">
      <dsp:nvSpPr>
        <dsp:cNvPr id="0" name=""/>
        <dsp:cNvSpPr/>
      </dsp:nvSpPr>
      <dsp:spPr>
        <a:xfrm>
          <a:off x="290341" y="1031"/>
          <a:ext cx="4639316" cy="4639316"/>
        </a:xfrm>
        <a:prstGeom prst="circularArrow">
          <a:avLst>
            <a:gd name="adj1" fmla="val 3991"/>
            <a:gd name="adj2" fmla="val 250346"/>
            <a:gd name="adj3" fmla="val 16910878"/>
            <a:gd name="adj4" fmla="val 15238776"/>
            <a:gd name="adj5" fmla="val 4656"/>
          </a:avLst>
        </a:prstGeom>
        <a:solidFill>
          <a:schemeClr val="accent4">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7EBE6EC-AE6D-4120-8A83-61419898433D}" type="datetimeFigureOut">
              <a:rPr lang="en-GB" smtClean="0"/>
              <a:t>28/11/2011</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F631704-471F-4726-AB48-C88986A3E7A7}" type="slidenum">
              <a:rPr lang="en-GB" smtClean="0"/>
              <a:t>‹#›</a:t>
            </a:fld>
            <a:endParaRPr lang="en-GB"/>
          </a:p>
        </p:txBody>
      </p:sp>
    </p:spTree>
    <p:extLst>
      <p:ext uri="{BB962C8B-B14F-4D97-AF65-F5344CB8AC3E}">
        <p14:creationId xmlns:p14="http://schemas.microsoft.com/office/powerpoint/2010/main" val="1699790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a:t>
            </a:r>
            <a:r>
              <a:rPr lang="en-GB" dirty="0" smtClean="0"/>
              <a:t>rackets</a:t>
            </a:r>
            <a:r>
              <a:rPr lang="en-GB" baseline="0" dirty="0" smtClean="0"/>
              <a:t> here are because we haven’t finalised what method of air recycling we’re going to use.</a:t>
            </a:r>
            <a:endParaRPr lang="en-GB" dirty="0"/>
          </a:p>
        </p:txBody>
      </p:sp>
      <p:sp>
        <p:nvSpPr>
          <p:cNvPr id="4" name="Slide Number Placeholder 3"/>
          <p:cNvSpPr>
            <a:spLocks noGrp="1"/>
          </p:cNvSpPr>
          <p:nvPr>
            <p:ph type="sldNum" sz="quarter" idx="10"/>
          </p:nvPr>
        </p:nvSpPr>
        <p:spPr/>
        <p:txBody>
          <a:bodyPr/>
          <a:lstStyle/>
          <a:p>
            <a:fld id="{441E3AC6-331B-E140-82BC-0444C4AA4B2B}" type="slidenum">
              <a:rPr lang="en-GB" smtClean="0"/>
              <a:t>48</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Q: How does the water remove heat?  In radiator-type plates?</a:t>
            </a:r>
            <a:br>
              <a:rPr lang="en-GB" dirty="0" smtClean="0"/>
            </a:br>
            <a:r>
              <a:rPr lang="en-GB" dirty="0" smtClean="0"/>
              <a:t>Z-93 is a zinc-heavy</a:t>
            </a:r>
            <a:r>
              <a:rPr lang="en-GB" baseline="0" dirty="0" smtClean="0"/>
              <a:t> white paint (</a:t>
            </a:r>
            <a:r>
              <a:rPr lang="en-GB" baseline="0" smtClean="0"/>
              <a:t>reflects sunlight)</a:t>
            </a:r>
            <a:endParaRPr lang="en-GB" dirty="0"/>
          </a:p>
        </p:txBody>
      </p:sp>
      <p:sp>
        <p:nvSpPr>
          <p:cNvPr id="4" name="Slide Number Placeholder 3"/>
          <p:cNvSpPr>
            <a:spLocks noGrp="1"/>
          </p:cNvSpPr>
          <p:nvPr>
            <p:ph type="sldNum" sz="quarter" idx="10"/>
          </p:nvPr>
        </p:nvSpPr>
        <p:spPr/>
        <p:txBody>
          <a:bodyPr/>
          <a:lstStyle/>
          <a:p>
            <a:fld id="{441E3AC6-331B-E140-82BC-0444C4AA4B2B}" type="slidenum">
              <a:rPr lang="en-GB" smtClean="0"/>
              <a:t>50</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9DA5C530-53DC-448E-94DC-3764B517549C}" type="datetimeFigureOut">
              <a:rPr lang="en-GB" smtClean="0"/>
              <a:pPr/>
              <a:t>28/11/2011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8C6C6F2-5EBA-4D56-ADE8-73972100BBA9}"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DA5C530-53DC-448E-94DC-3764B517549C}" type="datetimeFigureOut">
              <a:rPr lang="en-GB" smtClean="0"/>
              <a:pPr/>
              <a:t>28/11/2011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8C6C6F2-5EBA-4D56-ADE8-73972100BBA9}"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DA5C530-53DC-448E-94DC-3764B517549C}" type="datetimeFigureOut">
              <a:rPr lang="en-GB" smtClean="0"/>
              <a:pPr/>
              <a:t>28/11/2011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8C6C6F2-5EBA-4D56-ADE8-73972100BBA9}" type="slidenum">
              <a:rPr lang="en-GB" smtClean="0"/>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US" altLang="zh-CN"/>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US" altLang="zh-CN"/>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AF99CB80-A4E1-4930-A67E-ECAFAC26FA6D}" type="slidenum">
              <a:rPr lang="en-US" altLang="zh-CN"/>
              <a:pPr/>
              <a:t>‹#›</a:t>
            </a:fld>
            <a:endParaRPr lang="en-US" altLang="zh-CN"/>
          </a:p>
        </p:txBody>
      </p:sp>
    </p:spTree>
    <p:extLst>
      <p:ext uri="{BB962C8B-B14F-4D97-AF65-F5344CB8AC3E}">
        <p14:creationId xmlns:p14="http://schemas.microsoft.com/office/powerpoint/2010/main" val="7472552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able Placeholder 2"/>
          <p:cNvSpPr>
            <a:spLocks noGrp="1"/>
          </p:cNvSpPr>
          <p:nvPr>
            <p:ph type="tbl" idx="1"/>
          </p:nvPr>
        </p:nvSpPr>
        <p:spPr>
          <a:xfrm>
            <a:off x="457200" y="1600200"/>
            <a:ext cx="8229600" cy="4525963"/>
          </a:xfrm>
        </p:spPr>
        <p:txBody>
          <a:bodyPr/>
          <a:lstStyle/>
          <a:p>
            <a:endParaRPr lang="en-GB"/>
          </a:p>
        </p:txBody>
      </p:sp>
      <p:sp>
        <p:nvSpPr>
          <p:cNvPr id="4" name="Date Placeholder 3"/>
          <p:cNvSpPr>
            <a:spLocks noGrp="1"/>
          </p:cNvSpPr>
          <p:nvPr>
            <p:ph type="dt" sz="half" idx="10"/>
          </p:nvPr>
        </p:nvSpPr>
        <p:spPr>
          <a:xfrm>
            <a:off x="457200" y="6245225"/>
            <a:ext cx="2133600" cy="476250"/>
          </a:xfrm>
        </p:spPr>
        <p:txBody>
          <a:bodyPr/>
          <a:lstStyle>
            <a:lvl1pPr>
              <a:defRPr/>
            </a:lvl1pPr>
          </a:lstStyle>
          <a:p>
            <a:endParaRPr lang="en-US" altLang="zh-CN"/>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endParaRPr lang="en-US" altLang="zh-CN"/>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fld id="{03A31A59-3FB9-4DE2-A280-193EE46D23D7}" type="slidenum">
              <a:rPr lang="en-US" altLang="zh-CN"/>
              <a:pPr/>
              <a:t>‹#›</a:t>
            </a:fld>
            <a:endParaRPr lang="en-US" altLang="zh-CN"/>
          </a:p>
        </p:txBody>
      </p:sp>
    </p:spTree>
    <p:extLst>
      <p:ext uri="{BB962C8B-B14F-4D97-AF65-F5344CB8AC3E}">
        <p14:creationId xmlns:p14="http://schemas.microsoft.com/office/powerpoint/2010/main" val="34814310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DA5C530-53DC-448E-94DC-3764B517549C}" type="datetimeFigureOut">
              <a:rPr lang="en-GB" smtClean="0"/>
              <a:pPr/>
              <a:t>28/11/2011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8C6C6F2-5EBA-4D56-ADE8-73972100BBA9}"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DA5C530-53DC-448E-94DC-3764B517549C}" type="datetimeFigureOut">
              <a:rPr lang="en-GB" smtClean="0"/>
              <a:pPr/>
              <a:t>28/11/2011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8C6C6F2-5EBA-4D56-ADE8-73972100BBA9}"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9DA5C530-53DC-448E-94DC-3764B517549C}" type="datetimeFigureOut">
              <a:rPr lang="en-GB" smtClean="0"/>
              <a:pPr/>
              <a:t>28/11/2011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8C6C6F2-5EBA-4D56-ADE8-73972100BBA9}"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9DA5C530-53DC-448E-94DC-3764B517549C}" type="datetimeFigureOut">
              <a:rPr lang="en-GB" smtClean="0"/>
              <a:pPr/>
              <a:t>28/11/2011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8C6C6F2-5EBA-4D56-ADE8-73972100BBA9}"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9DA5C530-53DC-448E-94DC-3764B517549C}" type="datetimeFigureOut">
              <a:rPr lang="en-GB" smtClean="0"/>
              <a:pPr/>
              <a:t>28/11/2011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8C6C6F2-5EBA-4D56-ADE8-73972100BBA9}"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DA5C530-53DC-448E-94DC-3764B517549C}" type="datetimeFigureOut">
              <a:rPr lang="en-GB" smtClean="0"/>
              <a:pPr/>
              <a:t>28/11/2011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68C6C6F2-5EBA-4D56-ADE8-73972100BBA9}"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DA5C530-53DC-448E-94DC-3764B517549C}" type="datetimeFigureOut">
              <a:rPr lang="en-GB" smtClean="0"/>
              <a:pPr/>
              <a:t>28/11/2011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8C6C6F2-5EBA-4D56-ADE8-73972100BBA9}"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DA5C530-53DC-448E-94DC-3764B517549C}" type="datetimeFigureOut">
              <a:rPr lang="en-GB" smtClean="0"/>
              <a:pPr/>
              <a:t>28/11/2011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8C6C6F2-5EBA-4D56-ADE8-73972100BBA9}"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A5C530-53DC-448E-94DC-3764B517549C}" type="datetimeFigureOut">
              <a:rPr lang="en-GB" smtClean="0"/>
              <a:pPr/>
              <a:t>28/11/2011</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8C6C6F2-5EBA-4D56-ADE8-73972100BBA9}"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jaxa.jp/article/special/eco/oguchi_e.html"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http://www.nepis.epa.gov/" TargetMode="External"/><Relationship Id="rId2" Type="http://schemas.openxmlformats.org/officeDocument/2006/relationships/hyperlink" Target="http://www.4frontierscorp.com/dev/assets/MarsSettlementWRS.ppt"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Red Planet Recycle</a:t>
            </a:r>
            <a:endParaRPr lang="en-GB" dirty="0"/>
          </a:p>
        </p:txBody>
      </p:sp>
      <p:sp>
        <p:nvSpPr>
          <p:cNvPr id="3" name="Subtitle 2"/>
          <p:cNvSpPr>
            <a:spLocks noGrp="1"/>
          </p:cNvSpPr>
          <p:nvPr>
            <p:ph type="subTitle" idx="1"/>
          </p:nvPr>
        </p:nvSpPr>
        <p:spPr/>
        <p:txBody>
          <a:bodyPr/>
          <a:lstStyle/>
          <a:p>
            <a:r>
              <a:rPr lang="en-GB" dirty="0" smtClean="0"/>
              <a:t>Meeting</a:t>
            </a:r>
          </a:p>
          <a:p>
            <a:r>
              <a:rPr lang="en-GB" dirty="0" smtClean="0"/>
              <a:t>29/11/2011</a:t>
            </a:r>
            <a:endParaRPr lang="en-GB"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Chemical Tech</a:t>
            </a:r>
            <a:endParaRPr lang="en-GB" dirty="0"/>
          </a:p>
        </p:txBody>
      </p:sp>
      <p:sp>
        <p:nvSpPr>
          <p:cNvPr id="3" name="Content Placeholder 2"/>
          <p:cNvSpPr>
            <a:spLocks noGrp="1"/>
          </p:cNvSpPr>
          <p:nvPr>
            <p:ph idx="1"/>
          </p:nvPr>
        </p:nvSpPr>
        <p:spPr/>
        <p:txBody>
          <a:bodyPr>
            <a:normAutofit fontScale="92500" lnSpcReduction="20000"/>
          </a:bodyPr>
          <a:lstStyle/>
          <a:p>
            <a:pPr>
              <a:buNone/>
            </a:pPr>
            <a:r>
              <a:rPr lang="en-GB" b="1" dirty="0" smtClean="0"/>
              <a:t>Advanced Oxidation Reactions</a:t>
            </a:r>
          </a:p>
          <a:p>
            <a:pPr>
              <a:buNone/>
            </a:pPr>
            <a:endParaRPr lang="en-GB" b="1" dirty="0" smtClean="0"/>
          </a:p>
          <a:p>
            <a:r>
              <a:rPr lang="en-GB" dirty="0" smtClean="0"/>
              <a:t>Use hydrogen peroxide, ozone and UV to oxidise organics and non-organics in the waste water</a:t>
            </a:r>
          </a:p>
          <a:p>
            <a:r>
              <a:rPr lang="en-GB" dirty="0" smtClean="0"/>
              <a:t>Fast reaction rates so will be volume intensive</a:t>
            </a:r>
          </a:p>
          <a:p>
            <a:r>
              <a:rPr lang="en-GB" dirty="0" smtClean="0"/>
              <a:t>Can be used in batch or continuous</a:t>
            </a:r>
          </a:p>
          <a:p>
            <a:endParaRPr lang="en-GB" dirty="0" smtClean="0"/>
          </a:p>
          <a:p>
            <a:r>
              <a:rPr lang="en-GB" dirty="0" smtClean="0"/>
              <a:t>Reactions must be tailored for the specific waste composition</a:t>
            </a:r>
          </a:p>
          <a:p>
            <a:r>
              <a:rPr lang="en-GB" dirty="0" smtClean="0"/>
              <a:t>Requires input of ozone, hydrogen peroxide</a:t>
            </a:r>
            <a:endParaRPr lang="en-GB"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Chemical Tech</a:t>
            </a:r>
            <a:endParaRPr lang="en-GB" dirty="0"/>
          </a:p>
        </p:txBody>
      </p:sp>
      <p:sp>
        <p:nvSpPr>
          <p:cNvPr id="3" name="Content Placeholder 2"/>
          <p:cNvSpPr>
            <a:spLocks noGrp="1"/>
          </p:cNvSpPr>
          <p:nvPr>
            <p:ph idx="1"/>
          </p:nvPr>
        </p:nvSpPr>
        <p:spPr/>
        <p:txBody>
          <a:bodyPr>
            <a:normAutofit fontScale="92500" lnSpcReduction="20000"/>
          </a:bodyPr>
          <a:lstStyle/>
          <a:p>
            <a:pPr>
              <a:buNone/>
            </a:pPr>
            <a:r>
              <a:rPr lang="en-GB" b="1" dirty="0" err="1" smtClean="0"/>
              <a:t>Electrocoagulation</a:t>
            </a:r>
            <a:endParaRPr lang="en-GB" b="1" dirty="0" smtClean="0"/>
          </a:p>
          <a:p>
            <a:pPr>
              <a:buNone/>
            </a:pPr>
            <a:endParaRPr lang="en-GB" b="1" dirty="0" smtClean="0"/>
          </a:p>
          <a:p>
            <a:r>
              <a:rPr lang="en-GB" dirty="0" smtClean="0"/>
              <a:t>Uses an electric charge to cause particles in the water to coagulate</a:t>
            </a:r>
          </a:p>
          <a:p>
            <a:r>
              <a:rPr lang="en-GB" dirty="0" smtClean="0"/>
              <a:t>These can then be removed in a sludge through filtration</a:t>
            </a:r>
          </a:p>
          <a:p>
            <a:endParaRPr lang="en-GB" dirty="0" smtClean="0"/>
          </a:p>
          <a:p>
            <a:r>
              <a:rPr lang="en-GB" dirty="0" smtClean="0"/>
              <a:t>Produces clean palatable water</a:t>
            </a:r>
          </a:p>
          <a:p>
            <a:r>
              <a:rPr lang="en-GB" dirty="0" smtClean="0"/>
              <a:t>Requires no chemicals added</a:t>
            </a:r>
          </a:p>
          <a:p>
            <a:r>
              <a:rPr lang="en-GB" dirty="0" smtClean="0"/>
              <a:t>Energy Intensive</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Chemical Tech</a:t>
            </a:r>
            <a:endParaRPr lang="en-GB" dirty="0"/>
          </a:p>
        </p:txBody>
      </p:sp>
      <p:sp>
        <p:nvSpPr>
          <p:cNvPr id="3" name="Content Placeholder 2"/>
          <p:cNvSpPr>
            <a:spLocks noGrp="1"/>
          </p:cNvSpPr>
          <p:nvPr>
            <p:ph idx="1"/>
          </p:nvPr>
        </p:nvSpPr>
        <p:spPr/>
        <p:txBody>
          <a:bodyPr>
            <a:normAutofit fontScale="25000" lnSpcReduction="20000"/>
          </a:bodyPr>
          <a:lstStyle/>
          <a:p>
            <a:pPr>
              <a:buNone/>
            </a:pPr>
            <a:r>
              <a:rPr lang="en-GB" sz="7200" b="1" dirty="0" smtClean="0"/>
              <a:t>Membrane Separations</a:t>
            </a:r>
          </a:p>
          <a:p>
            <a:pPr>
              <a:buNone/>
            </a:pPr>
            <a:endParaRPr lang="en-GB" sz="7200" b="1" dirty="0" smtClean="0"/>
          </a:p>
          <a:p>
            <a:r>
              <a:rPr lang="en-GB" sz="7200" dirty="0" smtClean="0"/>
              <a:t>Can be used either biologically or chemically.</a:t>
            </a:r>
          </a:p>
          <a:p>
            <a:r>
              <a:rPr lang="en-GB" sz="7200" dirty="0" smtClean="0"/>
              <a:t>Membrane is designed to allow specific chemicals to permeate through it only</a:t>
            </a:r>
          </a:p>
          <a:p>
            <a:r>
              <a:rPr lang="en-GB" sz="7200" dirty="0" smtClean="0"/>
              <a:t>Can be pressure or electrical driven</a:t>
            </a:r>
          </a:p>
          <a:p>
            <a:r>
              <a:rPr lang="en-GB" sz="7200" dirty="0" smtClean="0"/>
              <a:t>Pressure - Requires no chemicals, diffusion is via concentration gradients</a:t>
            </a:r>
          </a:p>
          <a:p>
            <a:r>
              <a:rPr lang="en-GB" sz="7200" dirty="0" smtClean="0"/>
              <a:t>Electrical – electrically forces ions across the membrane leaving purified water on one side</a:t>
            </a:r>
          </a:p>
          <a:p>
            <a:r>
              <a:rPr lang="en-GB" sz="7200" dirty="0" smtClean="0"/>
              <a:t>Reverse Osmosis – Pressure driven – Most commonly used for drinking water</a:t>
            </a:r>
          </a:p>
          <a:p>
            <a:r>
              <a:rPr lang="en-GB" sz="7200" dirty="0" err="1" smtClean="0"/>
              <a:t>Nanofiltration</a:t>
            </a:r>
            <a:r>
              <a:rPr lang="en-GB" sz="7200" dirty="0" smtClean="0"/>
              <a:t> is an emerging contender</a:t>
            </a:r>
          </a:p>
          <a:p>
            <a:endParaRPr lang="en-GB" sz="7200" dirty="0" smtClean="0"/>
          </a:p>
          <a:p>
            <a:r>
              <a:rPr lang="en-GB" sz="7200" dirty="0" smtClean="0"/>
              <a:t>Highly prone to fouling which reduces effectiveness</a:t>
            </a:r>
          </a:p>
          <a:p>
            <a:r>
              <a:rPr lang="en-GB" sz="7200" dirty="0" smtClean="0"/>
              <a:t>Very energy intensive</a:t>
            </a:r>
          </a:p>
          <a:p>
            <a:r>
              <a:rPr lang="en-GB" sz="7200" dirty="0" smtClean="0"/>
              <a:t>Creates a highly concentrated waste stream</a:t>
            </a:r>
          </a:p>
          <a:p>
            <a:r>
              <a:rPr lang="en-GB" sz="7200" dirty="0" smtClean="0"/>
              <a:t>Easily automated</a:t>
            </a:r>
          </a:p>
          <a:p>
            <a:r>
              <a:rPr lang="en-GB" sz="7200" dirty="0" smtClean="0"/>
              <a:t>Removes bacteria and viruses</a:t>
            </a:r>
          </a:p>
          <a:p>
            <a:r>
              <a:rPr lang="en-GB" sz="7200" dirty="0" smtClean="0"/>
              <a:t>Membranes must be replaced every 5 years</a:t>
            </a:r>
          </a:p>
          <a:p>
            <a:pPr>
              <a:buNone/>
            </a:pPr>
            <a:endParaRPr lang="en-GB" b="1" dirty="0" smtClean="0"/>
          </a:p>
          <a:p>
            <a:pPr>
              <a:buNone/>
            </a:pPr>
            <a:endParaRPr lang="en-GB" b="1"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b="1" dirty="0" smtClean="0"/>
              <a:t>Space Technologies for</a:t>
            </a:r>
            <a:br>
              <a:rPr lang="en-GB" b="1" dirty="0" smtClean="0"/>
            </a:br>
            <a:r>
              <a:rPr lang="en-GB" b="1" dirty="0" smtClean="0"/>
              <a:t>Water purification</a:t>
            </a:r>
            <a:endParaRPr lang="en-GB" b="1" dirty="0"/>
          </a:p>
        </p:txBody>
      </p:sp>
      <p:sp>
        <p:nvSpPr>
          <p:cNvPr id="3" name="Subtitle 2"/>
          <p:cNvSpPr>
            <a:spLocks noGrp="1"/>
          </p:cNvSpPr>
          <p:nvPr>
            <p:ph type="subTitle" idx="1"/>
          </p:nvPr>
        </p:nvSpPr>
        <p:spPr/>
        <p:txBody>
          <a:bodyPr/>
          <a:lstStyle/>
          <a:p>
            <a:endParaRPr lang="en-GB"/>
          </a:p>
        </p:txBody>
      </p:sp>
    </p:spTree>
    <p:extLst>
      <p:ext uri="{BB962C8B-B14F-4D97-AF65-F5344CB8AC3E}">
        <p14:creationId xmlns:p14="http://schemas.microsoft.com/office/powerpoint/2010/main" val="293913292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b="1" dirty="0" smtClean="0"/>
              <a:t>4 mains types of water purification are:</a:t>
            </a:r>
            <a:endParaRPr lang="en-GB" sz="3600" b="1" dirty="0"/>
          </a:p>
        </p:txBody>
      </p:sp>
      <p:sp>
        <p:nvSpPr>
          <p:cNvPr id="3" name="Content Placeholder 2"/>
          <p:cNvSpPr>
            <a:spLocks noGrp="1"/>
          </p:cNvSpPr>
          <p:nvPr>
            <p:ph idx="1"/>
          </p:nvPr>
        </p:nvSpPr>
        <p:spPr/>
        <p:txBody>
          <a:bodyPr/>
          <a:lstStyle/>
          <a:p>
            <a:r>
              <a:rPr lang="en-GB" dirty="0" smtClean="0"/>
              <a:t>ISS Baseline Technology</a:t>
            </a:r>
          </a:p>
          <a:p>
            <a:r>
              <a:rPr lang="en-GB" dirty="0" smtClean="0"/>
              <a:t>Vapour Phase Catalytic Ammonia Reactor (VPCAR)</a:t>
            </a:r>
          </a:p>
          <a:p>
            <a:r>
              <a:rPr lang="en-GB" dirty="0" smtClean="0"/>
              <a:t>Direct Osmotic Concentration (DOC)</a:t>
            </a:r>
          </a:p>
          <a:p>
            <a:r>
              <a:rPr lang="en-GB" dirty="0" smtClean="0"/>
              <a:t>Immobilised-cell Bioreactor (ICB)</a:t>
            </a:r>
          </a:p>
          <a:p>
            <a:endParaRPr lang="en-GB" dirty="0" smtClean="0"/>
          </a:p>
          <a:p>
            <a:endParaRPr lang="en-GB"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ISS System</a:t>
            </a:r>
            <a:endParaRPr lang="en-GB" b="1" dirty="0"/>
          </a:p>
        </p:txBody>
      </p:sp>
      <p:sp>
        <p:nvSpPr>
          <p:cNvPr id="3" name="Content Placeholder 2"/>
          <p:cNvSpPr>
            <a:spLocks noGrp="1"/>
          </p:cNvSpPr>
          <p:nvPr>
            <p:ph idx="1"/>
          </p:nvPr>
        </p:nvSpPr>
        <p:spPr/>
        <p:txBody>
          <a:bodyPr>
            <a:normAutofit lnSpcReduction="10000"/>
          </a:bodyPr>
          <a:lstStyle/>
          <a:p>
            <a:r>
              <a:rPr lang="en-GB" dirty="0" smtClean="0"/>
              <a:t>Multistage approach to water recovery. </a:t>
            </a:r>
          </a:p>
          <a:p>
            <a:r>
              <a:rPr lang="en-GB" dirty="0" smtClean="0"/>
              <a:t>Lead to development of Orbital Replacement Units (ORUs), which are individual elements that can be replaced in orbit.</a:t>
            </a:r>
          </a:p>
          <a:p>
            <a:r>
              <a:rPr lang="en-GB" dirty="0" smtClean="0"/>
              <a:t>Process consists of multiple filtration units, volatile removal units and a quality control unit.</a:t>
            </a:r>
          </a:p>
          <a:p>
            <a:r>
              <a:rPr lang="en-GB" dirty="0" smtClean="0"/>
              <a:t>Urine pre-treated before entering water </a:t>
            </a:r>
            <a:r>
              <a:rPr lang="en-GB" dirty="0" err="1" smtClean="0"/>
              <a:t>water</a:t>
            </a:r>
            <a:r>
              <a:rPr lang="en-GB" dirty="0" smtClean="0"/>
              <a:t> feed.</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ISS System</a:t>
            </a:r>
            <a:endParaRPr lang="en-GB" b="1" dirty="0"/>
          </a:p>
        </p:txBody>
      </p:sp>
      <p:sp>
        <p:nvSpPr>
          <p:cNvPr id="3" name="Content Placeholder 2"/>
          <p:cNvSpPr>
            <a:spLocks noGrp="1"/>
          </p:cNvSpPr>
          <p:nvPr>
            <p:ph idx="1"/>
          </p:nvPr>
        </p:nvSpPr>
        <p:spPr/>
        <p:txBody>
          <a:bodyPr>
            <a:normAutofit fontScale="77500" lnSpcReduction="20000"/>
          </a:bodyPr>
          <a:lstStyle/>
          <a:p>
            <a:pPr>
              <a:lnSpc>
                <a:spcPct val="120000"/>
              </a:lnSpc>
            </a:pPr>
            <a:r>
              <a:rPr lang="en-GB" dirty="0" smtClean="0"/>
              <a:t>Relies on non-regenerative adsorption processes, therefore high maintenance penalty (413 kg/year)</a:t>
            </a:r>
          </a:p>
          <a:p>
            <a:pPr>
              <a:lnSpc>
                <a:spcPct val="120000"/>
              </a:lnSpc>
            </a:pPr>
            <a:r>
              <a:rPr lang="en-GB" dirty="0" smtClean="0"/>
              <a:t>Minimal power consumption (55 </a:t>
            </a:r>
            <a:r>
              <a:rPr lang="en-GB" dirty="0" err="1" smtClean="0"/>
              <a:t>Wh</a:t>
            </a:r>
            <a:r>
              <a:rPr lang="en-GB" dirty="0" smtClean="0"/>
              <a:t>/kg)</a:t>
            </a:r>
          </a:p>
          <a:p>
            <a:pPr>
              <a:lnSpc>
                <a:spcPct val="120000"/>
              </a:lnSpc>
            </a:pPr>
            <a:r>
              <a:rPr lang="en-GB" dirty="0" smtClean="0"/>
              <a:t>High water purity received</a:t>
            </a:r>
          </a:p>
          <a:p>
            <a:pPr>
              <a:lnSpc>
                <a:spcPct val="120000"/>
              </a:lnSpc>
            </a:pPr>
            <a:r>
              <a:rPr lang="en-GB" dirty="0" smtClean="0"/>
              <a:t>Water recovery rate of 99%</a:t>
            </a:r>
          </a:p>
          <a:p>
            <a:pPr>
              <a:lnSpc>
                <a:spcPct val="120000"/>
              </a:lnSpc>
            </a:pPr>
            <a:r>
              <a:rPr lang="en-GB" dirty="0" smtClean="0"/>
              <a:t>These ORUs require regular replacement (currently working on a 90 day replacement cycle)</a:t>
            </a:r>
          </a:p>
          <a:p>
            <a:pPr>
              <a:lnSpc>
                <a:spcPct val="120000"/>
              </a:lnSpc>
            </a:pPr>
            <a:r>
              <a:rPr lang="en-GB" dirty="0" smtClean="0"/>
              <a:t>As there is always a shuttle every 90 days the maintenance penalty for ISS can be neglected, not the case for Mars</a:t>
            </a:r>
            <a:endParaRPr lang="en-GB" dirty="0"/>
          </a:p>
        </p:txBody>
      </p:sp>
    </p:spTree>
    <p:extLst>
      <p:ext uri="{BB962C8B-B14F-4D97-AF65-F5344CB8AC3E}">
        <p14:creationId xmlns:p14="http://schemas.microsoft.com/office/powerpoint/2010/main" val="96541648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Vapour Phase Catalytic Ammonia Reactor (VPCAR) System</a:t>
            </a:r>
            <a:endParaRPr lang="en-GB" b="1" dirty="0"/>
          </a:p>
        </p:txBody>
      </p:sp>
      <p:sp>
        <p:nvSpPr>
          <p:cNvPr id="3" name="Content Placeholder 2"/>
          <p:cNvSpPr>
            <a:spLocks noGrp="1"/>
          </p:cNvSpPr>
          <p:nvPr>
            <p:ph idx="1"/>
          </p:nvPr>
        </p:nvSpPr>
        <p:spPr/>
        <p:txBody>
          <a:bodyPr>
            <a:normAutofit lnSpcReduction="10000"/>
          </a:bodyPr>
          <a:lstStyle/>
          <a:p>
            <a:r>
              <a:rPr lang="en-GB" dirty="0" smtClean="0"/>
              <a:t>Single step system that can handle all quality of waters to produce potable water</a:t>
            </a:r>
          </a:p>
          <a:p>
            <a:r>
              <a:rPr lang="en-GB" dirty="0" smtClean="0"/>
              <a:t>Main unit in VPCAR system is the wiped-film rotating disk evaporator.  This removes undesirables from feed in a bleed stream, and evaporates the aqueous feed.</a:t>
            </a:r>
          </a:p>
          <a:p>
            <a:r>
              <a:rPr lang="en-GB" dirty="0" smtClean="0"/>
              <a:t>Volatiles are removed using an oxidation reactor which produces CO</a:t>
            </a:r>
            <a:r>
              <a:rPr lang="en-GB" baseline="-25000" dirty="0" smtClean="0"/>
              <a:t>2,</a:t>
            </a:r>
            <a:r>
              <a:rPr lang="en-GB" dirty="0" smtClean="0"/>
              <a:t> H</a:t>
            </a:r>
            <a:r>
              <a:rPr lang="en-GB" baseline="-25000" dirty="0" smtClean="0"/>
              <a:t>2</a:t>
            </a:r>
            <a:r>
              <a:rPr lang="en-GB" dirty="0" smtClean="0"/>
              <a:t>O and N</a:t>
            </a:r>
            <a:r>
              <a:rPr lang="en-GB" baseline="-25000" dirty="0" smtClean="0"/>
              <a:t>2</a:t>
            </a:r>
            <a:r>
              <a:rPr lang="en-GB" dirty="0" smtClean="0"/>
              <a:t>O.</a:t>
            </a:r>
          </a:p>
          <a:p>
            <a:r>
              <a:rPr lang="en-GB" dirty="0" smtClean="0"/>
              <a:t>Reducing reactor converts N</a:t>
            </a:r>
            <a:r>
              <a:rPr lang="en-GB" baseline="-25000" dirty="0" smtClean="0"/>
              <a:t>2</a:t>
            </a:r>
            <a:r>
              <a:rPr lang="en-GB" dirty="0" smtClean="0"/>
              <a:t>O to O</a:t>
            </a:r>
            <a:r>
              <a:rPr lang="en-GB" baseline="-25000" dirty="0" smtClean="0"/>
              <a:t>2</a:t>
            </a:r>
            <a:r>
              <a:rPr lang="en-GB" dirty="0" smtClean="0"/>
              <a:t> and N</a:t>
            </a:r>
            <a:r>
              <a:rPr lang="en-GB" baseline="-25000" dirty="0" smtClean="0"/>
              <a:t>2</a:t>
            </a:r>
          </a:p>
          <a:p>
            <a:endParaRPr lang="en-GB" dirty="0" smtClean="0"/>
          </a:p>
        </p:txBody>
      </p:sp>
    </p:spTree>
    <p:extLst>
      <p:ext uri="{BB962C8B-B14F-4D97-AF65-F5344CB8AC3E}">
        <p14:creationId xmlns:p14="http://schemas.microsoft.com/office/powerpoint/2010/main" val="407541710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VPCAR</a:t>
            </a:r>
            <a:endParaRPr lang="en-GB" b="1" dirty="0"/>
          </a:p>
        </p:txBody>
      </p:sp>
      <p:sp>
        <p:nvSpPr>
          <p:cNvPr id="3" name="Content Placeholder 2"/>
          <p:cNvSpPr>
            <a:spLocks noGrp="1"/>
          </p:cNvSpPr>
          <p:nvPr>
            <p:ph idx="1"/>
          </p:nvPr>
        </p:nvSpPr>
        <p:spPr/>
        <p:txBody>
          <a:bodyPr/>
          <a:lstStyle/>
          <a:p>
            <a:r>
              <a:rPr lang="en-GB" dirty="0" smtClean="0"/>
              <a:t>System is able to achieve 97% water recovery</a:t>
            </a:r>
          </a:p>
          <a:p>
            <a:r>
              <a:rPr lang="en-GB" dirty="0" smtClean="0"/>
              <a:t>Could be increased to 100% recovery by passing bleed stream through a </a:t>
            </a:r>
            <a:r>
              <a:rPr lang="en-GB" dirty="0" err="1" smtClean="0"/>
              <a:t>lyophilizer</a:t>
            </a:r>
            <a:r>
              <a:rPr lang="en-GB" dirty="0" smtClean="0"/>
              <a:t>. (freeze dryer)</a:t>
            </a:r>
          </a:p>
          <a:p>
            <a:r>
              <a:rPr lang="en-GB" dirty="0" smtClean="0"/>
              <a:t>Requires no regular resupply to keep running</a:t>
            </a:r>
          </a:p>
          <a:p>
            <a:r>
              <a:rPr lang="en-GB" dirty="0" smtClean="0"/>
              <a:t>High power requirement (312 </a:t>
            </a:r>
            <a:r>
              <a:rPr lang="en-GB" dirty="0" err="1" smtClean="0"/>
              <a:t>Wh</a:t>
            </a:r>
            <a:r>
              <a:rPr lang="en-GB" dirty="0" smtClean="0"/>
              <a:t>/kg)</a:t>
            </a:r>
          </a:p>
          <a:p>
            <a:r>
              <a:rPr lang="en-GB" dirty="0" smtClean="0"/>
              <a:t>Only has a current life span of 5 years</a:t>
            </a:r>
          </a:p>
          <a:p>
            <a:endParaRPr lang="en-GB"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Direct Osmotic Concentration (DOC) System</a:t>
            </a:r>
            <a:endParaRPr lang="en-GB" b="1" dirty="0"/>
          </a:p>
        </p:txBody>
      </p:sp>
      <p:sp>
        <p:nvSpPr>
          <p:cNvPr id="3" name="Content Placeholder 2"/>
          <p:cNvSpPr>
            <a:spLocks noGrp="1"/>
          </p:cNvSpPr>
          <p:nvPr>
            <p:ph idx="1"/>
          </p:nvPr>
        </p:nvSpPr>
        <p:spPr/>
        <p:txBody>
          <a:bodyPr>
            <a:normAutofit fontScale="92500"/>
          </a:bodyPr>
          <a:lstStyle/>
          <a:p>
            <a:r>
              <a:rPr lang="en-GB" dirty="0" smtClean="0"/>
              <a:t>This process uses direct osmosis and osmotic distillation as a pre-treatment for reverse osmosis.</a:t>
            </a:r>
          </a:p>
          <a:p>
            <a:r>
              <a:rPr lang="en-GB" dirty="0" smtClean="0"/>
              <a:t>An osmotic agent (OA) is </a:t>
            </a:r>
            <a:r>
              <a:rPr lang="en-GB" dirty="0" err="1" smtClean="0"/>
              <a:t>recirculated</a:t>
            </a:r>
            <a:r>
              <a:rPr lang="en-GB" dirty="0" smtClean="0"/>
              <a:t> on one side of a selective membrane, and waste water on the other side.</a:t>
            </a:r>
          </a:p>
          <a:p>
            <a:r>
              <a:rPr lang="en-GB" dirty="0" smtClean="0"/>
              <a:t>Water travels down the concentration gradient and in dilutes the OA</a:t>
            </a:r>
          </a:p>
          <a:p>
            <a:r>
              <a:rPr lang="en-GB" dirty="0" smtClean="0"/>
              <a:t>Water recovered from OA using reverse osmosis. </a:t>
            </a:r>
            <a:endParaRPr lang="en-GB" dirty="0"/>
          </a:p>
        </p:txBody>
      </p:sp>
    </p:spTree>
    <p:extLst>
      <p:ext uri="{BB962C8B-B14F-4D97-AF65-F5344CB8AC3E}">
        <p14:creationId xmlns:p14="http://schemas.microsoft.com/office/powerpoint/2010/main" val="353609016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Meeting Agenda</a:t>
            </a:r>
            <a:endParaRPr lang="en-GB" dirty="0"/>
          </a:p>
        </p:txBody>
      </p:sp>
      <p:sp>
        <p:nvSpPr>
          <p:cNvPr id="3" name="Content Placeholder 2"/>
          <p:cNvSpPr>
            <a:spLocks noGrp="1"/>
          </p:cNvSpPr>
          <p:nvPr>
            <p:ph idx="1"/>
          </p:nvPr>
        </p:nvSpPr>
        <p:spPr/>
        <p:txBody>
          <a:bodyPr>
            <a:normAutofit fontScale="55000" lnSpcReduction="20000"/>
          </a:bodyPr>
          <a:lstStyle/>
          <a:p>
            <a:pPr marL="0" indent="0">
              <a:buNone/>
            </a:pPr>
            <a:r>
              <a:rPr lang="en-GB" b="1" dirty="0" smtClean="0"/>
              <a:t>Discussion of Recycling Processes</a:t>
            </a:r>
          </a:p>
          <a:p>
            <a:r>
              <a:rPr lang="en-GB" dirty="0" smtClean="0"/>
              <a:t>Water</a:t>
            </a:r>
            <a:endParaRPr lang="en-GB" dirty="0" smtClean="0"/>
          </a:p>
          <a:p>
            <a:r>
              <a:rPr lang="en-GB" dirty="0" smtClean="0"/>
              <a:t>Biomass</a:t>
            </a:r>
            <a:endParaRPr lang="en-GB" dirty="0" smtClean="0"/>
          </a:p>
          <a:p>
            <a:r>
              <a:rPr lang="en-GB" dirty="0" smtClean="0"/>
              <a:t>Waste</a:t>
            </a:r>
            <a:endParaRPr lang="en-GB" dirty="0" smtClean="0"/>
          </a:p>
          <a:p>
            <a:r>
              <a:rPr lang="en-GB" dirty="0" smtClean="0"/>
              <a:t>Thermal</a:t>
            </a:r>
            <a:endParaRPr lang="en-GB" dirty="0" smtClean="0"/>
          </a:p>
          <a:p>
            <a:r>
              <a:rPr lang="en-GB" dirty="0" smtClean="0"/>
              <a:t>Air</a:t>
            </a:r>
            <a:endParaRPr lang="en-GB" dirty="0" smtClean="0"/>
          </a:p>
          <a:p>
            <a:r>
              <a:rPr lang="en-GB" dirty="0" smtClean="0"/>
              <a:t>Food</a:t>
            </a:r>
          </a:p>
          <a:p>
            <a:pPr marL="0" indent="0">
              <a:buNone/>
            </a:pPr>
            <a:endParaRPr lang="en-GB" dirty="0" smtClean="0"/>
          </a:p>
          <a:p>
            <a:pPr marL="0" indent="0">
              <a:buNone/>
            </a:pPr>
            <a:r>
              <a:rPr lang="en-GB" b="1" dirty="0" smtClean="0"/>
              <a:t>Potential Process Selection</a:t>
            </a:r>
          </a:p>
          <a:p>
            <a:pPr marL="0" indent="0">
              <a:buNone/>
            </a:pPr>
            <a:endParaRPr lang="en-GB" dirty="0" smtClean="0"/>
          </a:p>
          <a:p>
            <a:pPr marL="0" indent="0">
              <a:buNone/>
            </a:pPr>
            <a:r>
              <a:rPr lang="en-GB" b="1" dirty="0" smtClean="0"/>
              <a:t>Additional Questions </a:t>
            </a:r>
          </a:p>
          <a:p>
            <a:pPr marL="0" indent="0">
              <a:buNone/>
            </a:pPr>
            <a:endParaRPr lang="en-GB" b="1" dirty="0" smtClean="0"/>
          </a:p>
          <a:p>
            <a:pPr marL="0" indent="0">
              <a:buNone/>
            </a:pPr>
            <a:r>
              <a:rPr lang="en-GB" b="1" dirty="0" smtClean="0"/>
              <a:t>Task assignment for the Festive Period</a:t>
            </a:r>
          </a:p>
          <a:p>
            <a:pPr marL="0" indent="0">
              <a:buNone/>
            </a:pPr>
            <a:endParaRPr lang="en-GB" b="1" dirty="0" smtClean="0"/>
          </a:p>
          <a:p>
            <a:pPr marL="0" indent="0">
              <a:buNone/>
            </a:pPr>
            <a:r>
              <a:rPr lang="en-GB" b="1" dirty="0" smtClean="0"/>
              <a:t>Election of new Chairman and Secretary</a:t>
            </a:r>
            <a:endParaRPr lang="en-GB" b="1"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DOC System</a:t>
            </a:r>
            <a:endParaRPr lang="en-GB" b="1" dirty="0"/>
          </a:p>
        </p:txBody>
      </p:sp>
      <p:sp>
        <p:nvSpPr>
          <p:cNvPr id="3" name="Content Placeholder 2"/>
          <p:cNvSpPr>
            <a:spLocks noGrp="1"/>
          </p:cNvSpPr>
          <p:nvPr>
            <p:ph idx="1"/>
          </p:nvPr>
        </p:nvSpPr>
        <p:spPr/>
        <p:txBody>
          <a:bodyPr>
            <a:normAutofit/>
          </a:bodyPr>
          <a:lstStyle/>
          <a:p>
            <a:r>
              <a:rPr lang="en-GB" dirty="0" smtClean="0"/>
              <a:t>Is able to achieve a water recovery factor in excess of 95%</a:t>
            </a:r>
          </a:p>
          <a:p>
            <a:r>
              <a:rPr lang="en-GB" dirty="0" smtClean="0"/>
              <a:t>Produces high quality water</a:t>
            </a:r>
          </a:p>
          <a:p>
            <a:r>
              <a:rPr lang="en-GB" dirty="0" smtClean="0"/>
              <a:t>Preliminary tests indicate:</a:t>
            </a:r>
          </a:p>
          <a:p>
            <a:pPr lvl="1"/>
            <a:r>
              <a:rPr lang="en-GB" dirty="0" smtClean="0"/>
              <a:t>that no resupply would be required</a:t>
            </a:r>
          </a:p>
          <a:p>
            <a:pPr lvl="1"/>
            <a:r>
              <a:rPr lang="en-GB" dirty="0" smtClean="0"/>
              <a:t>relatively low power consumption (102 </a:t>
            </a:r>
            <a:r>
              <a:rPr lang="en-GB" dirty="0" err="1" smtClean="0"/>
              <a:t>Wh</a:t>
            </a:r>
            <a:r>
              <a:rPr lang="en-GB" dirty="0" smtClean="0"/>
              <a:t>/kg)</a:t>
            </a:r>
          </a:p>
          <a:p>
            <a:r>
              <a:rPr lang="en-GB" dirty="0" smtClean="0"/>
              <a:t>These results still have to be tested for a longer duration</a:t>
            </a:r>
          </a:p>
          <a:p>
            <a:endParaRPr lang="en-GB" dirty="0" smtClean="0"/>
          </a:p>
          <a:p>
            <a:endParaRPr lang="en-GB" dirty="0" smtClean="0"/>
          </a:p>
          <a:p>
            <a:endParaRPr lang="en-GB"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274638"/>
            <a:ext cx="8712968" cy="1143000"/>
          </a:xfrm>
        </p:spPr>
        <p:txBody>
          <a:bodyPr>
            <a:normAutofit fontScale="90000"/>
          </a:bodyPr>
          <a:lstStyle/>
          <a:p>
            <a:r>
              <a:rPr lang="en-GB" b="1" dirty="0" smtClean="0"/>
              <a:t>Immobilised-cell Bioreactor (ICB) System</a:t>
            </a:r>
            <a:endParaRPr lang="en-GB" b="1" dirty="0"/>
          </a:p>
        </p:txBody>
      </p:sp>
      <p:sp>
        <p:nvSpPr>
          <p:cNvPr id="3" name="Content Placeholder 2"/>
          <p:cNvSpPr>
            <a:spLocks noGrp="1"/>
          </p:cNvSpPr>
          <p:nvPr>
            <p:ph idx="1"/>
          </p:nvPr>
        </p:nvSpPr>
        <p:spPr/>
        <p:txBody>
          <a:bodyPr>
            <a:normAutofit fontScale="77500" lnSpcReduction="20000"/>
          </a:bodyPr>
          <a:lstStyle/>
          <a:p>
            <a:r>
              <a:rPr lang="en-GB" dirty="0" smtClean="0"/>
              <a:t>The ICB unit was responsible for organic carbon removal</a:t>
            </a:r>
            <a:endParaRPr lang="en-GB" dirty="0"/>
          </a:p>
          <a:p>
            <a:r>
              <a:rPr lang="en-GB" dirty="0" smtClean="0"/>
              <a:t>A trickling filter bioreactor (TCB) follows the ICB unit which is responsible for ammonia removal.</a:t>
            </a:r>
          </a:p>
          <a:p>
            <a:r>
              <a:rPr lang="en-GB" dirty="0" smtClean="0"/>
              <a:t>ICB consist a cylinder with plates with equal spacing.  Plates are covered with a porous polymer which supports micro-organisms.</a:t>
            </a:r>
          </a:p>
          <a:p>
            <a:r>
              <a:rPr lang="en-GB" dirty="0" smtClean="0"/>
              <a:t>Air enters the bottom of the cylinder to induce the upwards flow of waste water</a:t>
            </a:r>
          </a:p>
          <a:p>
            <a:r>
              <a:rPr lang="en-GB" dirty="0" smtClean="0"/>
              <a:t>TCB consists of a similar plate system, with micro-organism support</a:t>
            </a:r>
          </a:p>
          <a:p>
            <a:r>
              <a:rPr lang="en-GB" dirty="0" smtClean="0"/>
              <a:t>Reverse osmosis is performed downstream to extract purified water</a:t>
            </a:r>
          </a:p>
        </p:txBody>
      </p:sp>
    </p:spTree>
    <p:extLst>
      <p:ext uri="{BB962C8B-B14F-4D97-AF65-F5344CB8AC3E}">
        <p14:creationId xmlns:p14="http://schemas.microsoft.com/office/powerpoint/2010/main" val="2268879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b="1" dirty="0" smtClean="0"/>
              <a:t>ICB System</a:t>
            </a:r>
            <a:endParaRPr lang="en-GB" b="1" dirty="0"/>
          </a:p>
        </p:txBody>
      </p:sp>
      <p:sp>
        <p:nvSpPr>
          <p:cNvPr id="3" name="Content Placeholder 2"/>
          <p:cNvSpPr>
            <a:spLocks noGrp="1"/>
          </p:cNvSpPr>
          <p:nvPr>
            <p:ph idx="1"/>
          </p:nvPr>
        </p:nvSpPr>
        <p:spPr/>
        <p:txBody>
          <a:bodyPr/>
          <a:lstStyle/>
          <a:p>
            <a:r>
              <a:rPr lang="en-GB" dirty="0" smtClean="0"/>
              <a:t>Has a high power consumption of 371 </a:t>
            </a:r>
            <a:r>
              <a:rPr lang="en-GB" dirty="0" err="1" smtClean="0"/>
              <a:t>Wh</a:t>
            </a:r>
            <a:r>
              <a:rPr lang="en-GB" dirty="0" smtClean="0"/>
              <a:t>/kg</a:t>
            </a:r>
          </a:p>
          <a:p>
            <a:r>
              <a:rPr lang="en-GB" dirty="0" smtClean="0"/>
              <a:t>Not self sustaining with 119 kg/year resupply required</a:t>
            </a:r>
          </a:p>
          <a:p>
            <a:r>
              <a:rPr lang="en-GB" dirty="0" smtClean="0"/>
              <a:t>Potential for 100% recovery with the use of additional units</a:t>
            </a:r>
          </a:p>
          <a:p>
            <a:endParaRPr lang="en-GB"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Recommendations:</a:t>
            </a:r>
            <a:endParaRPr lang="en-GB" b="1" dirty="0"/>
          </a:p>
        </p:txBody>
      </p:sp>
      <p:sp>
        <p:nvSpPr>
          <p:cNvPr id="3" name="Content Placeholder 2"/>
          <p:cNvSpPr>
            <a:spLocks noGrp="1"/>
          </p:cNvSpPr>
          <p:nvPr>
            <p:ph idx="1"/>
          </p:nvPr>
        </p:nvSpPr>
        <p:spPr/>
        <p:txBody>
          <a:bodyPr/>
          <a:lstStyle/>
          <a:p>
            <a:r>
              <a:rPr lang="en-GB" dirty="0" smtClean="0"/>
              <a:t>Further analysis into the VPCAR system and the DOC system</a:t>
            </a:r>
          </a:p>
          <a:p>
            <a:r>
              <a:rPr lang="en-GB" dirty="0" smtClean="0"/>
              <a:t>The main reason for this is that they both require 0kg/year resupply, in order to keep functioning</a:t>
            </a:r>
          </a:p>
          <a:p>
            <a:r>
              <a:rPr lang="en-GB" dirty="0" smtClean="0"/>
              <a:t>Both are able to achieve a high water recovery rate as well.  100% could be achieved by adding  further units onto </a:t>
            </a:r>
            <a:r>
              <a:rPr lang="en-GB" smtClean="0"/>
              <a:t>the system</a:t>
            </a:r>
            <a:endParaRPr lang="en-GB"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Biomass Recycling Processes</a:t>
            </a:r>
            <a:endParaRPr lang="en-GB" dirty="0"/>
          </a:p>
        </p:txBody>
      </p:sp>
      <p:sp>
        <p:nvSpPr>
          <p:cNvPr id="3" name="Subtitle 2"/>
          <p:cNvSpPr>
            <a:spLocks noGrp="1"/>
          </p:cNvSpPr>
          <p:nvPr>
            <p:ph type="subTitle" idx="1"/>
          </p:nvPr>
        </p:nvSpPr>
        <p:spPr/>
        <p:txBody>
          <a:bodyPr/>
          <a:lstStyle/>
          <a:p>
            <a:r>
              <a:rPr lang="en-GB" dirty="0" err="1" smtClean="0"/>
              <a:t>Yassen</a:t>
            </a:r>
            <a:r>
              <a:rPr lang="en-GB" dirty="0" smtClean="0"/>
              <a:t> </a:t>
            </a:r>
            <a:r>
              <a:rPr lang="en-GB" dirty="0" err="1" smtClean="0"/>
              <a:t>Abbas</a:t>
            </a:r>
            <a:endParaRPr lang="en-GB" dirty="0" smtClean="0"/>
          </a:p>
          <a:p>
            <a:r>
              <a:rPr lang="en-GB" dirty="0" smtClean="0"/>
              <a:t>Malcolm Chambers</a:t>
            </a:r>
            <a:endParaRPr lang="en-GB"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11560" y="44624"/>
            <a:ext cx="7772400" cy="677937"/>
          </a:xfrm>
        </p:spPr>
        <p:txBody>
          <a:bodyPr>
            <a:normAutofit fontScale="90000"/>
          </a:bodyPr>
          <a:lstStyle/>
          <a:p>
            <a:r>
              <a:rPr lang="en-GB" dirty="0" smtClean="0"/>
              <a:t>Growing biomass on mars</a:t>
            </a:r>
            <a:endParaRPr lang="en-GB" dirty="0"/>
          </a:p>
        </p:txBody>
      </p:sp>
      <p:sp>
        <p:nvSpPr>
          <p:cNvPr id="3" name="Subtitle 2"/>
          <p:cNvSpPr>
            <a:spLocks noGrp="1"/>
          </p:cNvSpPr>
          <p:nvPr>
            <p:ph type="subTitle" idx="1"/>
          </p:nvPr>
        </p:nvSpPr>
        <p:spPr>
          <a:xfrm>
            <a:off x="35030" y="692696"/>
            <a:ext cx="8856984" cy="5616624"/>
          </a:xfrm>
        </p:spPr>
        <p:txBody>
          <a:bodyPr>
            <a:normAutofit lnSpcReduction="10000"/>
          </a:bodyPr>
          <a:lstStyle/>
          <a:p>
            <a:pPr marL="457200" indent="-457200" algn="l">
              <a:buFont typeface="Wingdings" pitchFamily="2" charset="2"/>
              <a:buChar char="§"/>
            </a:pPr>
            <a:r>
              <a:rPr lang="en-GB" sz="2800" dirty="0" smtClean="0">
                <a:solidFill>
                  <a:schemeClr val="tx1"/>
                </a:solidFill>
              </a:rPr>
              <a:t>What is the best method to grow biomass on mars? </a:t>
            </a:r>
          </a:p>
          <a:p>
            <a:pPr marL="457200" indent="-457200" algn="l">
              <a:buFont typeface="Wingdings" pitchFamily="2" charset="2"/>
              <a:buChar char="§"/>
            </a:pPr>
            <a:r>
              <a:rPr lang="en-GB" sz="2800" dirty="0" smtClean="0">
                <a:solidFill>
                  <a:schemeClr val="tx1"/>
                </a:solidFill>
              </a:rPr>
              <a:t>Hydroponics </a:t>
            </a:r>
          </a:p>
          <a:p>
            <a:pPr marL="457200" indent="-457200" algn="l">
              <a:buFont typeface="Wingdings" pitchFamily="2" charset="2"/>
              <a:buChar char="§"/>
            </a:pPr>
            <a:r>
              <a:rPr lang="en-GB" sz="2800" dirty="0" err="1" smtClean="0">
                <a:solidFill>
                  <a:schemeClr val="tx1"/>
                </a:solidFill>
              </a:rPr>
              <a:t>Aeroponics</a:t>
            </a:r>
            <a:r>
              <a:rPr lang="en-GB" sz="2800" dirty="0" smtClean="0">
                <a:solidFill>
                  <a:schemeClr val="tx1"/>
                </a:solidFill>
              </a:rPr>
              <a:t> (less water &amp; energy required compared to hydroponics but needs more oxygen)</a:t>
            </a:r>
          </a:p>
          <a:p>
            <a:pPr marL="457200" indent="-457200" algn="l">
              <a:buFont typeface="Wingdings" pitchFamily="2" charset="2"/>
              <a:buChar char="§"/>
            </a:pPr>
            <a:r>
              <a:rPr lang="en-GB" sz="2800" dirty="0" smtClean="0">
                <a:solidFill>
                  <a:schemeClr val="tx1"/>
                </a:solidFill>
              </a:rPr>
              <a:t>Soil based cropping</a:t>
            </a:r>
          </a:p>
          <a:p>
            <a:pPr algn="l"/>
            <a:r>
              <a:rPr lang="en-GB" sz="2800" dirty="0" smtClean="0">
                <a:solidFill>
                  <a:schemeClr val="tx1"/>
                </a:solidFill>
              </a:rPr>
              <a:t>Soil based cropping gives an approach  for waste decomposition, carbon sequestration, oxygen production and water </a:t>
            </a:r>
            <a:r>
              <a:rPr lang="en-GB" sz="2800" dirty="0" err="1" smtClean="0">
                <a:solidFill>
                  <a:schemeClr val="tx1"/>
                </a:solidFill>
              </a:rPr>
              <a:t>biofiltration</a:t>
            </a:r>
            <a:endParaRPr lang="en-GB" sz="2800" dirty="0" smtClean="0">
              <a:solidFill>
                <a:schemeClr val="tx1"/>
              </a:solidFill>
            </a:endParaRPr>
          </a:p>
          <a:p>
            <a:pPr algn="l"/>
            <a:r>
              <a:rPr lang="en-GB" sz="2800" dirty="0" smtClean="0">
                <a:solidFill>
                  <a:schemeClr val="tx1"/>
                </a:solidFill>
              </a:rPr>
              <a:t>Both </a:t>
            </a:r>
            <a:r>
              <a:rPr lang="en-GB" sz="2800" dirty="0" err="1" smtClean="0">
                <a:solidFill>
                  <a:schemeClr val="tx1"/>
                </a:solidFill>
              </a:rPr>
              <a:t>aeroponic</a:t>
            </a:r>
            <a:r>
              <a:rPr lang="en-GB" sz="2800" dirty="0" smtClean="0">
                <a:solidFill>
                  <a:schemeClr val="tx1"/>
                </a:solidFill>
              </a:rPr>
              <a:t> and hydroponic methods lose these capabilities due to lack of microorganisms.  </a:t>
            </a:r>
          </a:p>
          <a:p>
            <a:pPr marL="457200" indent="-457200" algn="l">
              <a:buFont typeface="Arial" pitchFamily="34" charset="0"/>
              <a:buChar char="•"/>
            </a:pPr>
            <a:r>
              <a:rPr lang="en-GB" sz="2800" dirty="0" smtClean="0">
                <a:solidFill>
                  <a:schemeClr val="tx1"/>
                </a:solidFill>
              </a:rPr>
              <a:t>Due to Mars's thin atmosphere, there is little protection from solar and cosmic radiation. Can we assume radiation will not penetrate the habitat?</a:t>
            </a:r>
            <a:endParaRPr lang="en-GB" dirty="0"/>
          </a:p>
          <a:p>
            <a:endParaRPr lang="en-GB" dirty="0" smtClean="0"/>
          </a:p>
          <a:p>
            <a:endParaRPr lang="en-GB" dirty="0"/>
          </a:p>
          <a:p>
            <a:endParaRPr lang="en-GB" dirty="0"/>
          </a:p>
        </p:txBody>
      </p:sp>
      <p:sp>
        <p:nvSpPr>
          <p:cNvPr id="4" name="Footer Placeholder 3"/>
          <p:cNvSpPr>
            <a:spLocks noGrp="1"/>
          </p:cNvSpPr>
          <p:nvPr>
            <p:ph type="ftr" sz="quarter" idx="11"/>
          </p:nvPr>
        </p:nvSpPr>
        <p:spPr>
          <a:xfrm>
            <a:off x="179512" y="6356350"/>
            <a:ext cx="8784976" cy="365125"/>
          </a:xfrm>
        </p:spPr>
        <p:txBody>
          <a:bodyPr/>
          <a:lstStyle/>
          <a:p>
            <a:r>
              <a:rPr lang="en-GB" dirty="0" smtClean="0"/>
              <a:t>Federico </a:t>
            </a:r>
            <a:r>
              <a:rPr lang="en-GB" dirty="0" err="1" smtClean="0"/>
              <a:t>Maggia</a:t>
            </a:r>
            <a:r>
              <a:rPr lang="en-GB" dirty="0" smtClean="0"/>
              <a:t>, Céline </a:t>
            </a:r>
            <a:r>
              <a:rPr lang="en-GB" dirty="0" err="1" smtClean="0"/>
              <a:t>Pallud</a:t>
            </a:r>
            <a:r>
              <a:rPr lang="en-GB" dirty="0" smtClean="0"/>
              <a:t>. 2006. Martian base agriculture: The effect of low gravity on water flow, nutrient cycles, and microbial biomass dynamics. [ONLINE] Available at: http://www.sciencedirect.com/science/article/pii/S0273117710004849. [Accessed </a:t>
            </a:r>
            <a:endParaRPr lang="en-GB" dirty="0"/>
          </a:p>
        </p:txBody>
      </p:sp>
    </p:spTree>
    <p:extLst>
      <p:ext uri="{BB962C8B-B14F-4D97-AF65-F5344CB8AC3E}">
        <p14:creationId xmlns:p14="http://schemas.microsoft.com/office/powerpoint/2010/main" val="213077804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60648"/>
            <a:ext cx="8229600" cy="836712"/>
          </a:xfrm>
        </p:spPr>
        <p:txBody>
          <a:bodyPr/>
          <a:lstStyle/>
          <a:p>
            <a:r>
              <a:rPr lang="en-GB" dirty="0" smtClean="0"/>
              <a:t>Biomass on mars</a:t>
            </a:r>
            <a:endParaRPr lang="en-GB" dirty="0"/>
          </a:p>
        </p:txBody>
      </p:sp>
      <p:sp>
        <p:nvSpPr>
          <p:cNvPr id="3" name="Content Placeholder 2"/>
          <p:cNvSpPr>
            <a:spLocks noGrp="1"/>
          </p:cNvSpPr>
          <p:nvPr>
            <p:ph idx="1"/>
          </p:nvPr>
        </p:nvSpPr>
        <p:spPr>
          <a:xfrm>
            <a:off x="457200" y="980728"/>
            <a:ext cx="8229600" cy="5145435"/>
          </a:xfrm>
        </p:spPr>
        <p:txBody>
          <a:bodyPr>
            <a:normAutofit lnSpcReduction="10000"/>
          </a:bodyPr>
          <a:lstStyle/>
          <a:p>
            <a:r>
              <a:rPr lang="en-GB" dirty="0" smtClean="0"/>
              <a:t>Main issue is lower gravity assuming pressure and temperature can be regulated</a:t>
            </a:r>
          </a:p>
          <a:p>
            <a:pPr marL="0" indent="0">
              <a:buNone/>
            </a:pPr>
            <a:r>
              <a:rPr lang="en-GB" dirty="0" smtClean="0"/>
              <a:t>Effects of lower gravity:</a:t>
            </a:r>
          </a:p>
          <a:p>
            <a:pPr marL="0" indent="0">
              <a:buNone/>
            </a:pPr>
            <a:r>
              <a:rPr lang="en-GB" sz="2400" dirty="0" smtClean="0"/>
              <a:t>Main consideration is on the water flow and how this changes the delivery system of nutrients.</a:t>
            </a:r>
          </a:p>
          <a:p>
            <a:pPr marL="0" indent="0">
              <a:buNone/>
            </a:pPr>
            <a:r>
              <a:rPr lang="en-GB" sz="2800" dirty="0" smtClean="0"/>
              <a:t>It was found that :</a:t>
            </a:r>
          </a:p>
          <a:p>
            <a:r>
              <a:rPr lang="en-GB" sz="2400" dirty="0"/>
              <a:t> </a:t>
            </a:r>
            <a:r>
              <a:rPr lang="en-GB" sz="2400" dirty="0" smtClean="0"/>
              <a:t>Water </a:t>
            </a:r>
            <a:r>
              <a:rPr lang="en-GB" sz="2400" dirty="0"/>
              <a:t>infiltration rate substantially decreased, leading to about 90% lower water and nutrient loss by </a:t>
            </a:r>
            <a:r>
              <a:rPr lang="en-GB" sz="2400" dirty="0" smtClean="0"/>
              <a:t>leaching</a:t>
            </a:r>
          </a:p>
          <a:p>
            <a:r>
              <a:rPr lang="en-GB" sz="2400" dirty="0"/>
              <a:t>N gas emissions increased (</a:t>
            </a:r>
            <a:r>
              <a:rPr lang="en-GB" sz="2400" dirty="0" smtClean="0"/>
              <a:t>NO </a:t>
            </a:r>
            <a:r>
              <a:rPr lang="en-GB" sz="2400" dirty="0"/>
              <a:t>(+60%), N</a:t>
            </a:r>
            <a:r>
              <a:rPr lang="en-GB" sz="2400" baseline="-25000" dirty="0"/>
              <a:t>2</a:t>
            </a:r>
            <a:r>
              <a:rPr lang="en-GB" sz="2400" dirty="0"/>
              <a:t>O (+200%) </a:t>
            </a:r>
            <a:r>
              <a:rPr lang="en-GB" sz="2400" dirty="0" smtClean="0"/>
              <a:t>N</a:t>
            </a:r>
            <a:r>
              <a:rPr lang="en-GB" sz="2400" baseline="-25000" dirty="0" smtClean="0"/>
              <a:t>2</a:t>
            </a:r>
            <a:r>
              <a:rPr lang="en-GB" sz="2400" dirty="0"/>
              <a:t> (+1200</a:t>
            </a:r>
            <a:r>
              <a:rPr lang="en-GB" sz="2400" dirty="0" smtClean="0"/>
              <a:t>%), CO</a:t>
            </a:r>
            <a:r>
              <a:rPr lang="en-GB" sz="2400" baseline="-25000" dirty="0" smtClean="0"/>
              <a:t>2</a:t>
            </a:r>
            <a:r>
              <a:rPr lang="en-GB" sz="2400" dirty="0" smtClean="0"/>
              <a:t> </a:t>
            </a:r>
            <a:r>
              <a:rPr lang="en-GB" sz="2400" dirty="0"/>
              <a:t>increased by 10</a:t>
            </a:r>
            <a:r>
              <a:rPr lang="en-GB" sz="2400" dirty="0" smtClean="0"/>
              <a:t>%)</a:t>
            </a:r>
          </a:p>
          <a:p>
            <a:r>
              <a:rPr lang="en-GB" sz="2400" dirty="0"/>
              <a:t>biomass on Mars was 5–12 times higher than on Earth under terrestrial nutrient supply rates</a:t>
            </a:r>
            <a:endParaRPr lang="en-GB" sz="2400" dirty="0" smtClean="0"/>
          </a:p>
          <a:p>
            <a:endParaRPr lang="en-GB" sz="2400" dirty="0" smtClean="0"/>
          </a:p>
          <a:p>
            <a:pPr marL="0" indent="0">
              <a:buNone/>
            </a:pPr>
            <a:endParaRPr lang="en-GB" dirty="0" smtClean="0"/>
          </a:p>
          <a:p>
            <a:endParaRPr lang="en-GB" dirty="0"/>
          </a:p>
        </p:txBody>
      </p:sp>
      <p:sp>
        <p:nvSpPr>
          <p:cNvPr id="4" name="Footer Placeholder 3"/>
          <p:cNvSpPr>
            <a:spLocks noGrp="1"/>
          </p:cNvSpPr>
          <p:nvPr>
            <p:ph type="ftr" sz="quarter" idx="11"/>
          </p:nvPr>
        </p:nvSpPr>
        <p:spPr>
          <a:xfrm>
            <a:off x="971600" y="6356350"/>
            <a:ext cx="7056784" cy="365125"/>
          </a:xfrm>
        </p:spPr>
        <p:txBody>
          <a:bodyPr/>
          <a:lstStyle/>
          <a:p>
            <a:r>
              <a:rPr lang="en-GB" dirty="0" smtClean="0"/>
              <a:t>Federico </a:t>
            </a:r>
            <a:r>
              <a:rPr lang="en-GB" dirty="0" err="1" smtClean="0"/>
              <a:t>Maggia</a:t>
            </a:r>
            <a:r>
              <a:rPr lang="en-GB" dirty="0" smtClean="0"/>
              <a:t>, Céline </a:t>
            </a:r>
            <a:r>
              <a:rPr lang="en-GB" dirty="0" err="1" smtClean="0"/>
              <a:t>Pallud</a:t>
            </a:r>
            <a:r>
              <a:rPr lang="en-GB" dirty="0" smtClean="0"/>
              <a:t>. 2006. Martian base agriculture: The effect of low gravity on water flow, nutrient cycles, and microbial biomass dynamics. [ONLINE] Available at: http://www.sciencedirect.com/science/article/pii/S0273117710004849. [Accessed </a:t>
            </a:r>
            <a:endParaRPr lang="en-GB" dirty="0"/>
          </a:p>
        </p:txBody>
      </p:sp>
    </p:spTree>
    <p:extLst>
      <p:ext uri="{BB962C8B-B14F-4D97-AF65-F5344CB8AC3E}">
        <p14:creationId xmlns:p14="http://schemas.microsoft.com/office/powerpoint/2010/main" val="178683912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2400" dirty="0" smtClean="0"/>
              <a:t>Time evolution of the soil saturation </a:t>
            </a:r>
            <a:r>
              <a:rPr lang="en-GB" sz="2400" i="1" dirty="0" err="1" smtClean="0"/>
              <a:t>S</a:t>
            </a:r>
            <a:r>
              <a:rPr lang="en-GB" sz="2400" i="1" baseline="-25000" dirty="0" err="1" smtClean="0"/>
              <a:t>θ</a:t>
            </a:r>
            <a:r>
              <a:rPr lang="en-GB" sz="2400" dirty="0" smtClean="0"/>
              <a:t> (a), pH (b), and nitrate ion  concentration (c) on Earth and on Mars  for depth intervals 0–5 (solid lines) and 5–10 cm (dotted lines) on Earth </a:t>
            </a:r>
            <a:r>
              <a:rPr lang="en-GB" sz="1400" dirty="0" smtClean="0"/>
              <a:t/>
            </a:r>
            <a:br>
              <a:rPr lang="en-GB" sz="1400" dirty="0" smtClean="0"/>
            </a:br>
            <a:r>
              <a:rPr lang="en-GB" sz="1400" dirty="0" smtClean="0"/>
              <a:t/>
            </a:r>
            <a:br>
              <a:rPr lang="en-GB" sz="1400" dirty="0" smtClean="0"/>
            </a:br>
            <a:endParaRPr lang="en-GB" sz="1400" dirty="0"/>
          </a:p>
        </p:txBody>
      </p:sp>
      <p:sp>
        <p:nvSpPr>
          <p:cNvPr id="3" name="Content Placeholder 2"/>
          <p:cNvSpPr>
            <a:spLocks noGrp="1"/>
          </p:cNvSpPr>
          <p:nvPr>
            <p:ph idx="1"/>
          </p:nvPr>
        </p:nvSpPr>
        <p:spPr/>
        <p:txBody>
          <a:bodyPr/>
          <a:lstStyle/>
          <a:p>
            <a:pPr marL="0" indent="0">
              <a:buNone/>
            </a:pPr>
            <a:r>
              <a:rPr lang="en-GB" dirty="0"/>
              <a:t> </a:t>
            </a:r>
          </a:p>
        </p:txBody>
      </p:sp>
      <p:pic>
        <p:nvPicPr>
          <p:cNvPr id="1026" name="Picture 2" descr="http://www.sciencedirect.com/cache/MiamiImageURL/1-s2.0-S0273117710004849-gr3.jpg/0?wchp=dGLzVlS-zSkzk"/>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07704" y="1340768"/>
            <a:ext cx="4608512" cy="5090542"/>
          </a:xfrm>
          <a:prstGeom prst="rect">
            <a:avLst/>
          </a:prstGeom>
          <a:noFill/>
          <a:extLst>
            <a:ext uri="{909E8E84-426E-40DD-AFC4-6F175D3DCCD1}">
              <a14:hiddenFill xmlns:a14="http://schemas.microsoft.com/office/drawing/2010/main">
                <a:solidFill>
                  <a:srgbClr val="FFFFFF"/>
                </a:solidFill>
              </a14:hiddenFill>
            </a:ext>
          </a:extLst>
        </p:spPr>
      </p:pic>
      <p:sp>
        <p:nvSpPr>
          <p:cNvPr id="4" name="Footer Placeholder 3"/>
          <p:cNvSpPr>
            <a:spLocks noGrp="1"/>
          </p:cNvSpPr>
          <p:nvPr>
            <p:ph type="ftr" sz="quarter" idx="11"/>
          </p:nvPr>
        </p:nvSpPr>
        <p:spPr>
          <a:xfrm>
            <a:off x="179512" y="6356350"/>
            <a:ext cx="8856984" cy="365125"/>
          </a:xfrm>
        </p:spPr>
        <p:txBody>
          <a:bodyPr/>
          <a:lstStyle/>
          <a:p>
            <a:r>
              <a:rPr lang="en-GB" dirty="0" smtClean="0"/>
              <a:t>Federico </a:t>
            </a:r>
            <a:r>
              <a:rPr lang="en-GB" dirty="0" err="1" smtClean="0"/>
              <a:t>Maggia</a:t>
            </a:r>
            <a:r>
              <a:rPr lang="en-GB" dirty="0" smtClean="0"/>
              <a:t>, Céline </a:t>
            </a:r>
            <a:r>
              <a:rPr lang="en-GB" dirty="0" err="1" smtClean="0"/>
              <a:t>Pallud</a:t>
            </a:r>
            <a:r>
              <a:rPr lang="en-GB" dirty="0" smtClean="0"/>
              <a:t>. 2006. Martian base agriculture: The effect of low gravity on water flow, nutrient cycles, and microbial biomass dynamics. [ONLINE] Available at: http://www.sciencedirect.com/science/article/pii/S0273117710004849. [Accessed </a:t>
            </a:r>
            <a:endParaRPr lang="en-GB" dirty="0"/>
          </a:p>
        </p:txBody>
      </p:sp>
    </p:spTree>
    <p:extLst>
      <p:ext uri="{BB962C8B-B14F-4D97-AF65-F5344CB8AC3E}">
        <p14:creationId xmlns:p14="http://schemas.microsoft.com/office/powerpoint/2010/main" val="239645975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Waste </a:t>
            </a:r>
            <a:r>
              <a:rPr lang="en-GB" dirty="0" smtClean="0"/>
              <a:t>Recycling Processes</a:t>
            </a:r>
            <a:endParaRPr lang="en-GB" dirty="0"/>
          </a:p>
        </p:txBody>
      </p:sp>
      <p:sp>
        <p:nvSpPr>
          <p:cNvPr id="3" name="Subtitle 2"/>
          <p:cNvSpPr>
            <a:spLocks noGrp="1"/>
          </p:cNvSpPr>
          <p:nvPr>
            <p:ph type="subTitle" idx="1"/>
          </p:nvPr>
        </p:nvSpPr>
        <p:spPr/>
        <p:txBody>
          <a:bodyPr/>
          <a:lstStyle/>
          <a:p>
            <a:r>
              <a:rPr lang="en-GB" dirty="0" smtClean="0"/>
              <a:t>Bo </a:t>
            </a:r>
            <a:r>
              <a:rPr lang="en-GB" dirty="0" err="1" smtClean="0"/>
              <a:t>Peng</a:t>
            </a:r>
            <a:endParaRPr lang="en-GB" dirty="0" smtClean="0"/>
          </a:p>
          <a:p>
            <a:r>
              <a:rPr lang="en-GB" dirty="0" smtClean="0"/>
              <a:t>Dylan Martin</a:t>
            </a:r>
            <a:endParaRPr lang="en-GB" dirty="0"/>
          </a:p>
        </p:txBody>
      </p:sp>
    </p:spTree>
    <p:extLst>
      <p:ext uri="{BB962C8B-B14F-4D97-AF65-F5344CB8AC3E}">
        <p14:creationId xmlns:p14="http://schemas.microsoft.com/office/powerpoint/2010/main" val="328803081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Recycling Food Waste</a:t>
            </a:r>
            <a:endParaRPr lang="en-GB" dirty="0"/>
          </a:p>
        </p:txBody>
      </p:sp>
      <p:sp>
        <p:nvSpPr>
          <p:cNvPr id="3" name="Subtitle 2"/>
          <p:cNvSpPr>
            <a:spLocks noGrp="1"/>
          </p:cNvSpPr>
          <p:nvPr>
            <p:ph type="subTitle" idx="1"/>
          </p:nvPr>
        </p:nvSpPr>
        <p:spPr/>
        <p:txBody>
          <a:bodyPr>
            <a:normAutofit fontScale="62500" lnSpcReduction="20000"/>
          </a:bodyPr>
          <a:lstStyle/>
          <a:p>
            <a:r>
              <a:rPr lang="en-GB" dirty="0"/>
              <a:t>The task proposed for each group was to create a flow-chart for the assigned resource and identify and discuss possible processes which could be used for recycling purposes. </a:t>
            </a:r>
          </a:p>
          <a:p>
            <a:r>
              <a:rPr lang="en-GB" dirty="0"/>
              <a:t>The team task proposed was to combine potential processes to create basic BFDs for the Mars station. </a:t>
            </a:r>
          </a:p>
        </p:txBody>
      </p:sp>
    </p:spTree>
    <p:extLst>
      <p:ext uri="{BB962C8B-B14F-4D97-AF65-F5344CB8AC3E}">
        <p14:creationId xmlns:p14="http://schemas.microsoft.com/office/powerpoint/2010/main" val="28824340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Water Recycling Processes</a:t>
            </a:r>
            <a:endParaRPr lang="en-GB" dirty="0"/>
          </a:p>
        </p:txBody>
      </p:sp>
      <p:sp>
        <p:nvSpPr>
          <p:cNvPr id="3" name="Subtitle 2"/>
          <p:cNvSpPr>
            <a:spLocks noGrp="1"/>
          </p:cNvSpPr>
          <p:nvPr>
            <p:ph type="subTitle" idx="1"/>
          </p:nvPr>
        </p:nvSpPr>
        <p:spPr/>
        <p:txBody>
          <a:bodyPr/>
          <a:lstStyle/>
          <a:p>
            <a:r>
              <a:rPr lang="en-GB" dirty="0" smtClean="0"/>
              <a:t>Gareth Herron</a:t>
            </a:r>
          </a:p>
          <a:p>
            <a:r>
              <a:rPr lang="en-GB" dirty="0" smtClean="0"/>
              <a:t>Sam Walpole</a:t>
            </a:r>
            <a:endParaRPr lang="en-GB"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JAXA System</a:t>
            </a:r>
            <a:endParaRPr lang="en-GB" dirty="0"/>
          </a:p>
        </p:txBody>
      </p:sp>
      <p:sp>
        <p:nvSpPr>
          <p:cNvPr id="5" name="Content Placeholder 4"/>
          <p:cNvSpPr>
            <a:spLocks noGrp="1"/>
          </p:cNvSpPr>
          <p:nvPr>
            <p:ph idx="1"/>
          </p:nvPr>
        </p:nvSpPr>
        <p:spPr>
          <a:xfrm>
            <a:off x="518864" y="1630276"/>
            <a:ext cx="8445624" cy="4525963"/>
          </a:xfrm>
        </p:spPr>
        <p:txBody>
          <a:bodyPr>
            <a:normAutofit/>
          </a:bodyPr>
          <a:lstStyle/>
          <a:p>
            <a:r>
              <a:rPr lang="en-GB" sz="1050" dirty="0" smtClean="0">
                <a:hlinkClick r:id="rId2"/>
              </a:rPr>
              <a:t>http://www.jaxa.jp/article/special/eco/oguchi_e.html</a:t>
            </a:r>
            <a:endParaRPr lang="en-GB" sz="1050" dirty="0"/>
          </a:p>
        </p:txBody>
      </p:sp>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3528" y="2276872"/>
            <a:ext cx="8568952" cy="35283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3790248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
            </a:r>
            <a:br>
              <a:rPr lang="en-GB" dirty="0" smtClean="0"/>
            </a:br>
            <a:r>
              <a:rPr lang="en-GB" dirty="0" smtClean="0"/>
              <a:t>JAXA Syste</a:t>
            </a:r>
            <a:r>
              <a:rPr lang="en-GB" dirty="0"/>
              <a:t>m</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GB" sz="2400" dirty="0" smtClean="0"/>
                  <a:t>Developed by JAXA (Japanese Aerospace Exploration Agency)</a:t>
                </a:r>
              </a:p>
              <a:p>
                <a:pPr lvl="1"/>
                <a:r>
                  <a:rPr lang="en-GB" sz="2000" dirty="0" smtClean="0"/>
                  <a:t>Waste water and food waste are mixed in a sealed container.</a:t>
                </a:r>
              </a:p>
              <a:p>
                <a:pPr lvl="1"/>
                <a:r>
                  <a:rPr lang="en-GB" sz="2000" dirty="0" smtClean="0"/>
                  <a:t>Air is added, then whole container is exposed to high heat and pressure.</a:t>
                </a:r>
              </a:p>
              <a:p>
                <a:pPr lvl="1"/>
                <a14:m>
                  <m:oMath xmlns:m="http://schemas.openxmlformats.org/officeDocument/2006/math">
                    <m:r>
                      <a:rPr lang="en-GB" sz="2000" i="1" smtClean="0">
                        <a:latin typeface="Cambria Math"/>
                        <a:ea typeface="Cambria Math"/>
                      </a:rPr>
                      <m:t>~</m:t>
                    </m:r>
                  </m:oMath>
                </a14:m>
                <a:r>
                  <a:rPr lang="en-GB" sz="2000" dirty="0" smtClean="0"/>
                  <a:t>50% of waste is decomposed to produce ammonia and acetic acid.</a:t>
                </a:r>
              </a:p>
              <a:p>
                <a:pPr lvl="1"/>
                <a:r>
                  <a:rPr lang="en-GB" sz="2000" dirty="0" smtClean="0"/>
                  <a:t>Catalyst used in catalytic converter (e.g. platinum) is added.</a:t>
                </a:r>
              </a:p>
              <a:p>
                <a:pPr lvl="1"/>
                <a:r>
                  <a:rPr lang="en-GB" sz="2000" dirty="0" smtClean="0"/>
                  <a:t>Water and carbon dioxide are generated.</a:t>
                </a:r>
              </a:p>
              <a:p>
                <a:pPr lvl="1"/>
                <a:r>
                  <a:rPr lang="en-GB" sz="2000" dirty="0" smtClean="0"/>
                  <a:t>Water is clear, colourless and residue free.</a:t>
                </a:r>
              </a:p>
              <a:p>
                <a:pPr lvl="1"/>
                <a:r>
                  <a:rPr lang="en-GB" sz="2000" dirty="0" smtClean="0"/>
                  <a:t>Water can be used as plant fertilizer (contains inorganic components).</a:t>
                </a:r>
              </a:p>
              <a:p>
                <a:pPr lvl="1"/>
                <a:r>
                  <a:rPr lang="en-GB" sz="2000" dirty="0" smtClean="0"/>
                  <a:t>If filtered, water can become potable.</a:t>
                </a:r>
              </a:p>
              <a:p>
                <a:pPr lvl="1"/>
                <a:endParaRPr lang="en-GB" sz="2000" dirty="0"/>
              </a:p>
              <a:p>
                <a:pPr lvl="1">
                  <a:buFont typeface="Arial" pitchFamily="34" charset="0"/>
                  <a:buChar char="•"/>
                </a:pPr>
                <a:endParaRPr lang="en-GB" sz="20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cstate="print"/>
                <a:stretch>
                  <a:fillRect l="-963" t="-1078"/>
                </a:stretch>
              </a:blipFill>
            </p:spPr>
            <p:txBody>
              <a:bodyPr/>
              <a:lstStyle/>
              <a:p>
                <a:r>
                  <a:rPr lang="en-GB">
                    <a:noFill/>
                  </a:rPr>
                  <a:t> </a:t>
                </a:r>
              </a:p>
            </p:txBody>
          </p:sp>
        </mc:Fallback>
      </mc:AlternateContent>
    </p:spTree>
    <p:extLst>
      <p:ext uri="{BB962C8B-B14F-4D97-AF65-F5344CB8AC3E}">
        <p14:creationId xmlns:p14="http://schemas.microsoft.com/office/powerpoint/2010/main" val="78905888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smtClean="0"/>
              <a:t>Thermophilic Composting-Rutgers Strategy</a:t>
            </a:r>
            <a:endParaRPr lang="en-GB" sz="3200" dirty="0"/>
          </a:p>
        </p:txBody>
      </p:sp>
      <p:sp>
        <p:nvSpPr>
          <p:cNvPr id="3" name="Content Placeholder 2"/>
          <p:cNvSpPr>
            <a:spLocks noGrp="1"/>
          </p:cNvSpPr>
          <p:nvPr>
            <p:ph idx="1"/>
          </p:nvPr>
        </p:nvSpPr>
        <p:spPr/>
        <p:txBody>
          <a:bodyPr>
            <a:normAutofit/>
          </a:bodyPr>
          <a:lstStyle/>
          <a:p>
            <a:r>
              <a:rPr lang="en-GB" sz="2000" dirty="0" smtClean="0"/>
              <a:t>Combining food waste, inedible waste and faecal matter. Heat treatment at 55-60°C is needed to remove hazardous pathogens.</a:t>
            </a:r>
          </a:p>
          <a:p>
            <a:r>
              <a:rPr lang="en-US" sz="2000" dirty="0" err="1" smtClean="0"/>
              <a:t>Thermophilic</a:t>
            </a:r>
            <a:r>
              <a:rPr lang="en-US" sz="2000" dirty="0" smtClean="0"/>
              <a:t> composting, properly done, can reach these sterilizing temperatures without the addition of externally supplied heat. </a:t>
            </a:r>
          </a:p>
          <a:p>
            <a:pPr marL="0" indent="0">
              <a:buNone/>
            </a:pPr>
            <a:endParaRPr lang="en-GB" sz="2000" dirty="0" smtClean="0"/>
          </a:p>
          <a:p>
            <a:pPr lvl="1"/>
            <a:r>
              <a:rPr lang="en-US" sz="1600" dirty="0" smtClean="0"/>
              <a:t>The processes which generate the heat consume oxygen.</a:t>
            </a:r>
          </a:p>
          <a:p>
            <a:pPr lvl="1"/>
            <a:r>
              <a:rPr lang="en-US" sz="1600" dirty="0" smtClean="0"/>
              <a:t> However, it is more effective to remove heat by thermostatically controlled ventilation to ensure that maximum temperatures do not exceed 60</a:t>
            </a:r>
            <a:r>
              <a:rPr lang="en-US" sz="1600" i="1" dirty="0" smtClean="0"/>
              <a:t>°</a:t>
            </a:r>
            <a:r>
              <a:rPr lang="en-US" sz="1600" dirty="0" smtClean="0"/>
              <a:t>C than to attempt to maintain a correct oxygen level within the compost.</a:t>
            </a:r>
          </a:p>
          <a:p>
            <a:pPr lvl="1"/>
            <a:endParaRPr lang="en-GB" sz="1600" dirty="0" smtClean="0"/>
          </a:p>
          <a:p>
            <a:r>
              <a:rPr lang="en-GB" sz="2000" dirty="0" smtClean="0"/>
              <a:t>This method is the Rutgers Strategy. An ideal fertilizer use on Mars would be for mushroom growing, due to low light and temperature requirements.</a:t>
            </a:r>
          </a:p>
          <a:p>
            <a:r>
              <a:rPr lang="en-GB" sz="1050" dirty="0" smtClean="0">
                <a:hlinkClick r:id="rId2"/>
              </a:rPr>
              <a:t>www.4frontierscorp.com/dev/assets/</a:t>
            </a:r>
            <a:r>
              <a:rPr lang="en-GB" sz="1050" b="1" dirty="0" smtClean="0">
                <a:hlinkClick r:id="rId2"/>
              </a:rPr>
              <a:t>Mars</a:t>
            </a:r>
            <a:r>
              <a:rPr lang="en-GB" sz="1050" dirty="0" smtClean="0">
                <a:hlinkClick r:id="rId2"/>
              </a:rPr>
              <a:t>SettlementWRS.ppt</a:t>
            </a:r>
            <a:endParaRPr lang="en-GB" sz="1050" dirty="0" smtClean="0"/>
          </a:p>
          <a:p>
            <a:r>
              <a:rPr lang="en-GB" sz="1050" i="1" dirty="0" smtClean="0">
                <a:hlinkClick r:id="rId3"/>
              </a:rPr>
              <a:t>www.nepis.epa.gov</a:t>
            </a:r>
            <a:endParaRPr lang="en-GB" sz="1050" i="1" dirty="0" smtClean="0"/>
          </a:p>
          <a:p>
            <a:endParaRPr lang="en-GB" sz="1050" i="1" dirty="0" smtClean="0"/>
          </a:p>
          <a:p>
            <a:endParaRPr lang="en-GB" sz="1050" dirty="0" smtClean="0"/>
          </a:p>
          <a:p>
            <a:pPr marL="0" indent="0">
              <a:buNone/>
            </a:pPr>
            <a:endParaRPr lang="en-GB" sz="1050" dirty="0"/>
          </a:p>
        </p:txBody>
      </p:sp>
    </p:spTree>
    <p:extLst>
      <p:ext uri="{BB962C8B-B14F-4D97-AF65-F5344CB8AC3E}">
        <p14:creationId xmlns:p14="http://schemas.microsoft.com/office/powerpoint/2010/main" val="55406013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4213" y="260350"/>
            <a:ext cx="7772400" cy="1470025"/>
          </a:xfrm>
        </p:spPr>
        <p:txBody>
          <a:bodyPr/>
          <a:lstStyle/>
          <a:p>
            <a:r>
              <a:rPr lang="en-US" altLang="zh-CN" sz="4000" b="1"/>
              <a:t>Urine Waste Treatment in Space Ship</a:t>
            </a:r>
          </a:p>
        </p:txBody>
      </p:sp>
      <p:sp>
        <p:nvSpPr>
          <p:cNvPr id="2051" name="Rectangle 3"/>
          <p:cNvSpPr>
            <a:spLocks noGrp="1" noChangeArrowheads="1"/>
          </p:cNvSpPr>
          <p:nvPr>
            <p:ph type="subTitle" idx="1"/>
          </p:nvPr>
        </p:nvSpPr>
        <p:spPr>
          <a:xfrm>
            <a:off x="755650" y="1916113"/>
            <a:ext cx="9001125" cy="4941887"/>
          </a:xfrm>
        </p:spPr>
        <p:txBody>
          <a:bodyPr/>
          <a:lstStyle/>
          <a:p>
            <a:pPr marL="609600" indent="-609600" algn="l">
              <a:buFontTx/>
              <a:buAutoNum type="arabicPeriod"/>
            </a:pPr>
            <a:r>
              <a:rPr lang="en-US" altLang="zh-CN" sz="2000"/>
              <a:t>Distillation</a:t>
            </a:r>
          </a:p>
          <a:p>
            <a:pPr marL="609600" indent="-609600" algn="l"/>
            <a:r>
              <a:rPr lang="en-US" altLang="zh-CN" sz="2000"/>
              <a:t>   1.1 Vapor Compression Distillation (VCD)</a:t>
            </a:r>
          </a:p>
          <a:p>
            <a:pPr marL="609600" indent="-609600" algn="l"/>
            <a:r>
              <a:rPr lang="en-US" altLang="zh-CN" sz="2000"/>
              <a:t>   1.2 Thermoelectric Integrated Membrane Evaporation (TIME)</a:t>
            </a:r>
          </a:p>
          <a:p>
            <a:pPr marL="609600" indent="-609600" algn="l"/>
            <a:r>
              <a:rPr lang="en-US" altLang="zh-CN" sz="2000"/>
              <a:t>   1.3 Air Evaporation system (AES)</a:t>
            </a:r>
          </a:p>
          <a:p>
            <a:pPr marL="609600" indent="-609600" algn="l"/>
            <a:endParaRPr lang="en-US" altLang="zh-CN" sz="2000"/>
          </a:p>
          <a:p>
            <a:pPr marL="609600" indent="-609600" algn="l"/>
            <a:r>
              <a:rPr lang="en-US" altLang="zh-CN" sz="2000"/>
              <a:t>2.      Advance Oxidation</a:t>
            </a:r>
          </a:p>
          <a:p>
            <a:pPr marL="609600" indent="-609600" algn="l"/>
            <a:r>
              <a:rPr lang="en-US" altLang="zh-CN" sz="2000"/>
              <a:t>   2.1 Vapor Phase Catalytic Ammonia Removal (VPCAR)</a:t>
            </a:r>
          </a:p>
          <a:p>
            <a:pPr marL="609600" indent="-609600" algn="l"/>
            <a:r>
              <a:rPr lang="en-US" altLang="zh-CN" sz="2000"/>
              <a:t>   2.2 Supercritical Water Oxidation (SCWO)</a:t>
            </a:r>
          </a:p>
          <a:p>
            <a:pPr marL="609600" indent="-609600" algn="l"/>
            <a:endParaRPr lang="en-US" altLang="zh-CN" sz="2000"/>
          </a:p>
          <a:p>
            <a:pPr marL="609600" indent="-609600" algn="l">
              <a:buFontTx/>
              <a:buAutoNum type="arabicPeriod" startAt="3"/>
            </a:pPr>
            <a:r>
              <a:rPr lang="en-US" altLang="zh-CN" sz="2000"/>
              <a:t>Lyophilization</a:t>
            </a:r>
          </a:p>
          <a:p>
            <a:pPr marL="609600" indent="-609600" algn="l"/>
            <a:endParaRPr lang="en-US" altLang="zh-CN" sz="2000"/>
          </a:p>
          <a:p>
            <a:pPr marL="609600" indent="-609600" algn="l"/>
            <a:r>
              <a:rPr lang="en-US" altLang="zh-CN" sz="2000"/>
              <a:t>4.      Biological Water Reclamation System </a:t>
            </a:r>
          </a:p>
          <a:p>
            <a:pPr marL="609600" indent="-609600" algn="l">
              <a:buFontTx/>
              <a:buChar char="•"/>
            </a:pPr>
            <a:endParaRPr lang="en-US" altLang="zh-CN" sz="2000"/>
          </a:p>
        </p:txBody>
      </p:sp>
    </p:spTree>
    <p:extLst>
      <p:ext uri="{BB962C8B-B14F-4D97-AF65-F5344CB8AC3E}">
        <p14:creationId xmlns:p14="http://schemas.microsoft.com/office/powerpoint/2010/main" val="258034896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ltLang="zh-CN" sz="4000"/>
              <a:t>Vapor Compression Distillation</a:t>
            </a:r>
          </a:p>
        </p:txBody>
      </p:sp>
      <p:pic>
        <p:nvPicPr>
          <p:cNvPr id="307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8263" y="1628775"/>
            <a:ext cx="3744912" cy="2046288"/>
          </a:xfrm>
          <a:prstGeom prst="rect">
            <a:avLst/>
          </a:prstGeom>
          <a:noFill/>
          <a:extLst>
            <a:ext uri="{909E8E84-426E-40DD-AFC4-6F175D3DCCD1}">
              <a14:hiddenFill xmlns:a14="http://schemas.microsoft.com/office/drawing/2010/main">
                <a:solidFill>
                  <a:srgbClr val="FFFFFF"/>
                </a:solidFill>
              </a14:hiddenFill>
            </a:ext>
          </a:extLst>
        </p:spPr>
      </p:pic>
      <p:sp>
        <p:nvSpPr>
          <p:cNvPr id="3077" name="Text Box 5"/>
          <p:cNvSpPr txBox="1">
            <a:spLocks noChangeArrowheads="1"/>
          </p:cNvSpPr>
          <p:nvPr/>
        </p:nvSpPr>
        <p:spPr bwMode="auto">
          <a:xfrm>
            <a:off x="5940425" y="2997200"/>
            <a:ext cx="1152525"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1200"/>
              <a:t>condenser</a:t>
            </a:r>
          </a:p>
        </p:txBody>
      </p:sp>
      <p:sp>
        <p:nvSpPr>
          <p:cNvPr id="3078" name="Text Box 6"/>
          <p:cNvSpPr txBox="1">
            <a:spLocks noChangeArrowheads="1"/>
          </p:cNvSpPr>
          <p:nvPr/>
        </p:nvSpPr>
        <p:spPr bwMode="auto">
          <a:xfrm>
            <a:off x="5940425" y="2060575"/>
            <a:ext cx="10795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1200"/>
              <a:t>evaporator</a:t>
            </a:r>
          </a:p>
        </p:txBody>
      </p:sp>
      <p:sp>
        <p:nvSpPr>
          <p:cNvPr id="3080" name="Text Box 8"/>
          <p:cNvSpPr txBox="1">
            <a:spLocks noChangeArrowheads="1"/>
          </p:cNvSpPr>
          <p:nvPr/>
        </p:nvSpPr>
        <p:spPr bwMode="auto">
          <a:xfrm>
            <a:off x="7380288" y="1773238"/>
            <a:ext cx="6477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1200"/>
              <a:t>Steam</a:t>
            </a:r>
          </a:p>
        </p:txBody>
      </p:sp>
      <p:sp>
        <p:nvSpPr>
          <p:cNvPr id="3081" name="Text Box 9"/>
          <p:cNvSpPr txBox="1">
            <a:spLocks noChangeArrowheads="1"/>
          </p:cNvSpPr>
          <p:nvPr/>
        </p:nvSpPr>
        <p:spPr bwMode="auto">
          <a:xfrm>
            <a:off x="5940425" y="2708275"/>
            <a:ext cx="1150938"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1200"/>
              <a:t>latent heat</a:t>
            </a:r>
          </a:p>
        </p:txBody>
      </p:sp>
      <p:sp>
        <p:nvSpPr>
          <p:cNvPr id="3082" name="Text Box 10"/>
          <p:cNvSpPr txBox="1">
            <a:spLocks noChangeArrowheads="1"/>
          </p:cNvSpPr>
          <p:nvPr/>
        </p:nvSpPr>
        <p:spPr bwMode="auto">
          <a:xfrm>
            <a:off x="4356100" y="2133600"/>
            <a:ext cx="144145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1200"/>
              <a:t>Waster water inlet</a:t>
            </a:r>
          </a:p>
        </p:txBody>
      </p:sp>
      <p:sp>
        <p:nvSpPr>
          <p:cNvPr id="3083" name="Text Box 11"/>
          <p:cNvSpPr txBox="1">
            <a:spLocks noChangeArrowheads="1"/>
          </p:cNvSpPr>
          <p:nvPr/>
        </p:nvSpPr>
        <p:spPr bwMode="auto">
          <a:xfrm>
            <a:off x="6732588" y="2133600"/>
            <a:ext cx="1295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spcBef>
                <a:spcPct val="50000"/>
              </a:spcBef>
            </a:pPr>
            <a:r>
              <a:rPr lang="en-US" altLang="zh-CN" sz="1200"/>
              <a:t>Waster water outlet</a:t>
            </a:r>
          </a:p>
        </p:txBody>
      </p:sp>
      <p:sp>
        <p:nvSpPr>
          <p:cNvPr id="3084" name="Text Box 12"/>
          <p:cNvSpPr txBox="1">
            <a:spLocks noChangeArrowheads="1"/>
          </p:cNvSpPr>
          <p:nvPr/>
        </p:nvSpPr>
        <p:spPr bwMode="auto">
          <a:xfrm>
            <a:off x="4932363" y="2781300"/>
            <a:ext cx="719137" cy="639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1200"/>
              <a:t>Clean water outlet</a:t>
            </a:r>
          </a:p>
        </p:txBody>
      </p:sp>
      <p:sp>
        <p:nvSpPr>
          <p:cNvPr id="3085" name="Text Box 13"/>
          <p:cNvSpPr txBox="1">
            <a:spLocks noChangeArrowheads="1"/>
          </p:cNvSpPr>
          <p:nvPr/>
        </p:nvSpPr>
        <p:spPr bwMode="auto">
          <a:xfrm>
            <a:off x="7164388" y="2636838"/>
            <a:ext cx="1295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zh-CN" sz="1200"/>
              <a:t>Rotary compressor</a:t>
            </a:r>
          </a:p>
        </p:txBody>
      </p:sp>
      <p:sp>
        <p:nvSpPr>
          <p:cNvPr id="3086" name="Text Box 14"/>
          <p:cNvSpPr txBox="1">
            <a:spLocks noChangeArrowheads="1"/>
          </p:cNvSpPr>
          <p:nvPr/>
        </p:nvSpPr>
        <p:spPr bwMode="auto">
          <a:xfrm>
            <a:off x="323850" y="1484313"/>
            <a:ext cx="3816350" cy="3940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a:solidFill>
                  <a:schemeClr val="tx1"/>
                </a:solidFill>
                <a:latin typeface="Arial" charset="0"/>
                <a:ea typeface="宋体" pitchFamily="2" charset="-122"/>
              </a:defRPr>
            </a:lvl1pPr>
            <a:lvl2pPr marL="800100" indent="-342900">
              <a:defRPr>
                <a:solidFill>
                  <a:schemeClr val="tx1"/>
                </a:solidFill>
                <a:latin typeface="Arial" charset="0"/>
                <a:ea typeface="宋体" pitchFamily="2" charset="-122"/>
              </a:defRPr>
            </a:lvl2pPr>
            <a:lvl3pPr marL="1257300" indent="-342900">
              <a:defRPr>
                <a:solidFill>
                  <a:schemeClr val="tx1"/>
                </a:solidFill>
                <a:latin typeface="Arial" charset="0"/>
                <a:ea typeface="宋体" pitchFamily="2" charset="-122"/>
              </a:defRPr>
            </a:lvl3pPr>
            <a:lvl4pPr marL="1714500" indent="-342900">
              <a:defRPr>
                <a:solidFill>
                  <a:schemeClr val="tx1"/>
                </a:solidFill>
                <a:latin typeface="Arial" charset="0"/>
                <a:ea typeface="宋体" pitchFamily="2" charset="-122"/>
              </a:defRPr>
            </a:lvl4pPr>
            <a:lvl5pPr marL="2171700" indent="-342900">
              <a:defRPr>
                <a:solidFill>
                  <a:schemeClr val="tx1"/>
                </a:solidFill>
                <a:latin typeface="Arial" charset="0"/>
                <a:ea typeface="宋体" pitchFamily="2" charset="-122"/>
              </a:defRPr>
            </a:lvl5pPr>
            <a:lvl6pPr marL="2628900" indent="-342900" fontAlgn="base">
              <a:spcBef>
                <a:spcPct val="0"/>
              </a:spcBef>
              <a:spcAft>
                <a:spcPct val="0"/>
              </a:spcAft>
              <a:defRPr>
                <a:solidFill>
                  <a:schemeClr val="tx1"/>
                </a:solidFill>
                <a:latin typeface="Arial" charset="0"/>
                <a:ea typeface="宋体" pitchFamily="2" charset="-122"/>
              </a:defRPr>
            </a:lvl6pPr>
            <a:lvl7pPr marL="3086100" indent="-342900" fontAlgn="base">
              <a:spcBef>
                <a:spcPct val="0"/>
              </a:spcBef>
              <a:spcAft>
                <a:spcPct val="0"/>
              </a:spcAft>
              <a:defRPr>
                <a:solidFill>
                  <a:schemeClr val="tx1"/>
                </a:solidFill>
                <a:latin typeface="Arial" charset="0"/>
                <a:ea typeface="宋体" pitchFamily="2" charset="-122"/>
              </a:defRPr>
            </a:lvl7pPr>
            <a:lvl8pPr marL="3543300" indent="-342900" fontAlgn="base">
              <a:spcBef>
                <a:spcPct val="0"/>
              </a:spcBef>
              <a:spcAft>
                <a:spcPct val="0"/>
              </a:spcAft>
              <a:defRPr>
                <a:solidFill>
                  <a:schemeClr val="tx1"/>
                </a:solidFill>
                <a:latin typeface="Arial" charset="0"/>
                <a:ea typeface="宋体" pitchFamily="2" charset="-122"/>
              </a:defRPr>
            </a:lvl8pPr>
            <a:lvl9pPr marL="4000500" indent="-342900" fontAlgn="base">
              <a:spcBef>
                <a:spcPct val="0"/>
              </a:spcBef>
              <a:spcAft>
                <a:spcPct val="0"/>
              </a:spcAft>
              <a:defRPr>
                <a:solidFill>
                  <a:schemeClr val="tx1"/>
                </a:solidFill>
                <a:latin typeface="Arial" charset="0"/>
                <a:ea typeface="宋体" pitchFamily="2" charset="-122"/>
              </a:defRPr>
            </a:lvl9pPr>
          </a:lstStyle>
          <a:p>
            <a:pPr>
              <a:spcBef>
                <a:spcPct val="50000"/>
              </a:spcBef>
              <a:buFontTx/>
              <a:buAutoNum type="arabicPeriod"/>
            </a:pPr>
            <a:r>
              <a:rPr lang="en-US" altLang="zh-CN">
                <a:solidFill>
                  <a:schemeClr val="tx2"/>
                </a:solidFill>
              </a:rPr>
              <a:t>Vapor compression distillation is a</a:t>
            </a:r>
            <a:r>
              <a:rPr lang="en-US" altLang="zh-CN"/>
              <a:t> spontaneous process, easy to control</a:t>
            </a:r>
          </a:p>
          <a:p>
            <a:pPr>
              <a:spcBef>
                <a:spcPct val="50000"/>
              </a:spcBef>
              <a:buFontTx/>
              <a:buAutoNum type="arabicPeriod"/>
            </a:pPr>
            <a:endParaRPr lang="en-US" altLang="zh-CN"/>
          </a:p>
          <a:p>
            <a:pPr>
              <a:spcBef>
                <a:spcPct val="50000"/>
              </a:spcBef>
              <a:buFontTx/>
              <a:buAutoNum type="arabicPeriod"/>
            </a:pPr>
            <a:r>
              <a:rPr lang="en-US" altLang="zh-CN"/>
              <a:t>Urine is evaporated at the temperature which is slightly higher than surroundings, the outlet water quality is good</a:t>
            </a:r>
          </a:p>
          <a:p>
            <a:pPr>
              <a:spcBef>
                <a:spcPct val="50000"/>
              </a:spcBef>
              <a:buFontTx/>
              <a:buAutoNum type="arabicPeriod"/>
            </a:pPr>
            <a:endParaRPr lang="en-US" altLang="zh-CN"/>
          </a:p>
          <a:p>
            <a:pPr>
              <a:spcBef>
                <a:spcPct val="50000"/>
              </a:spcBef>
            </a:pPr>
            <a:r>
              <a:rPr lang="en-US" altLang="zh-CN"/>
              <a:t>3.   Too many moving elements lead to a negative effect on reliability</a:t>
            </a:r>
          </a:p>
        </p:txBody>
      </p:sp>
    </p:spTree>
    <p:extLst>
      <p:ext uri="{BB962C8B-B14F-4D97-AF65-F5344CB8AC3E}">
        <p14:creationId xmlns:p14="http://schemas.microsoft.com/office/powerpoint/2010/main" val="317266717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468313" y="260350"/>
            <a:ext cx="8229600" cy="1143000"/>
          </a:xfrm>
        </p:spPr>
        <p:txBody>
          <a:bodyPr>
            <a:normAutofit fontScale="90000"/>
          </a:bodyPr>
          <a:lstStyle/>
          <a:p>
            <a:r>
              <a:rPr lang="en-US" altLang="zh-CN" sz="4000"/>
              <a:t>Thermoelectric Integrated Membrane Evaporation</a:t>
            </a:r>
          </a:p>
        </p:txBody>
      </p:sp>
      <p:pic>
        <p:nvPicPr>
          <p:cNvPr id="410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63938" y="3716338"/>
            <a:ext cx="5788025" cy="2886075"/>
          </a:xfrm>
          <a:prstGeom prst="rect">
            <a:avLst/>
          </a:prstGeom>
          <a:noFill/>
          <a:extLst>
            <a:ext uri="{909E8E84-426E-40DD-AFC4-6F175D3DCCD1}">
              <a14:hiddenFill xmlns:a14="http://schemas.microsoft.com/office/drawing/2010/main">
                <a:solidFill>
                  <a:srgbClr val="FFFFFF"/>
                </a:solidFill>
              </a14:hiddenFill>
            </a:ext>
          </a:extLst>
        </p:spPr>
      </p:pic>
      <p:sp>
        <p:nvSpPr>
          <p:cNvPr id="4101" name="Text Box 5"/>
          <p:cNvSpPr txBox="1">
            <a:spLocks noChangeArrowheads="1"/>
          </p:cNvSpPr>
          <p:nvPr/>
        </p:nvSpPr>
        <p:spPr bwMode="auto">
          <a:xfrm>
            <a:off x="3708400" y="4724400"/>
            <a:ext cx="1008063"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1200"/>
              <a:t>Urine inlet</a:t>
            </a:r>
          </a:p>
        </p:txBody>
      </p:sp>
      <p:sp>
        <p:nvSpPr>
          <p:cNvPr id="4102" name="Text Box 6"/>
          <p:cNvSpPr txBox="1">
            <a:spLocks noChangeArrowheads="1"/>
          </p:cNvSpPr>
          <p:nvPr/>
        </p:nvSpPr>
        <p:spPr bwMode="auto">
          <a:xfrm>
            <a:off x="3635375" y="3933825"/>
            <a:ext cx="1296988"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1200"/>
              <a:t>preprocessor</a:t>
            </a:r>
          </a:p>
        </p:txBody>
      </p:sp>
      <p:sp>
        <p:nvSpPr>
          <p:cNvPr id="4103" name="Text Box 7"/>
          <p:cNvSpPr txBox="1">
            <a:spLocks noChangeArrowheads="1"/>
          </p:cNvSpPr>
          <p:nvPr/>
        </p:nvSpPr>
        <p:spPr bwMode="auto">
          <a:xfrm>
            <a:off x="4643438" y="3933825"/>
            <a:ext cx="1152525"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1200"/>
              <a:t>Storage tank</a:t>
            </a:r>
          </a:p>
        </p:txBody>
      </p:sp>
      <p:sp>
        <p:nvSpPr>
          <p:cNvPr id="4104" name="Text Box 8"/>
          <p:cNvSpPr txBox="1">
            <a:spLocks noChangeArrowheads="1"/>
          </p:cNvSpPr>
          <p:nvPr/>
        </p:nvSpPr>
        <p:spPr bwMode="auto">
          <a:xfrm>
            <a:off x="5651500" y="3573463"/>
            <a:ext cx="12954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1200"/>
              <a:t>Circulating tank</a:t>
            </a:r>
          </a:p>
        </p:txBody>
      </p:sp>
      <p:sp>
        <p:nvSpPr>
          <p:cNvPr id="4105" name="Text Box 9"/>
          <p:cNvSpPr txBox="1">
            <a:spLocks noChangeArrowheads="1"/>
          </p:cNvSpPr>
          <p:nvPr/>
        </p:nvSpPr>
        <p:spPr bwMode="auto">
          <a:xfrm>
            <a:off x="6659563" y="4076700"/>
            <a:ext cx="2016125"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1200"/>
              <a:t>Thermoelectric heat pump</a:t>
            </a:r>
          </a:p>
        </p:txBody>
      </p:sp>
      <p:sp>
        <p:nvSpPr>
          <p:cNvPr id="4106" name="Text Box 10"/>
          <p:cNvSpPr txBox="1">
            <a:spLocks noChangeArrowheads="1"/>
          </p:cNvSpPr>
          <p:nvPr/>
        </p:nvSpPr>
        <p:spPr bwMode="auto">
          <a:xfrm>
            <a:off x="6011863" y="4797425"/>
            <a:ext cx="2160587"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1200"/>
              <a:t>Heater</a:t>
            </a:r>
          </a:p>
        </p:txBody>
      </p:sp>
      <p:sp>
        <p:nvSpPr>
          <p:cNvPr id="4107" name="Text Box 11"/>
          <p:cNvSpPr txBox="1">
            <a:spLocks noGrp="1" noChangeArrowheads="1"/>
          </p:cNvSpPr>
          <p:nvPr>
            <p:ph type="body" idx="1"/>
          </p:nvPr>
        </p:nvSpPr>
        <p:spPr>
          <a:xfrm>
            <a:off x="179388" y="1700213"/>
            <a:ext cx="8229600" cy="4525962"/>
          </a:xfrm>
          <a:noFill/>
          <a:ln/>
        </p:spPr>
        <p:txBody>
          <a:bodyPr/>
          <a:lstStyle/>
          <a:p>
            <a:pPr>
              <a:spcBef>
                <a:spcPct val="50000"/>
              </a:spcBef>
              <a:buFontTx/>
              <a:buNone/>
            </a:pPr>
            <a:r>
              <a:rPr lang="en-US" altLang="zh-CN" sz="1800"/>
              <a:t>1.   Urine will be pre-heated to 65.5</a:t>
            </a:r>
            <a:r>
              <a:rPr lang="en-GB" altLang="ko-KR" sz="1600"/>
              <a:t>°C</a:t>
            </a:r>
            <a:r>
              <a:rPr lang="en-GB" altLang="zh-CN" sz="1800"/>
              <a:t>  by heater. The steam </a:t>
            </a:r>
            <a:r>
              <a:rPr lang="en-US" altLang="zh-CN" sz="1800"/>
              <a:t>partial pressure difference between the 2 sides of membrane evaporate water on the outside surface of membrane and the steam is condensed on the cold plate. Latent heat of condensation will be transferred from the cold plate to the heater. 2/3 latent heat can be recycled. </a:t>
            </a:r>
          </a:p>
        </p:txBody>
      </p:sp>
      <p:sp>
        <p:nvSpPr>
          <p:cNvPr id="4108" name="Text Box 12"/>
          <p:cNvSpPr txBox="1">
            <a:spLocks noChangeArrowheads="1"/>
          </p:cNvSpPr>
          <p:nvPr/>
        </p:nvSpPr>
        <p:spPr bwMode="auto">
          <a:xfrm>
            <a:off x="7235825" y="5300663"/>
            <a:ext cx="100806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1000"/>
              <a:t>Porous cold plate</a:t>
            </a:r>
          </a:p>
        </p:txBody>
      </p:sp>
      <p:sp>
        <p:nvSpPr>
          <p:cNvPr id="4110" name="Text Box 14"/>
          <p:cNvSpPr txBox="1">
            <a:spLocks noChangeArrowheads="1"/>
          </p:cNvSpPr>
          <p:nvPr/>
        </p:nvSpPr>
        <p:spPr bwMode="auto">
          <a:xfrm>
            <a:off x="8256588" y="4652963"/>
            <a:ext cx="1773237"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1200"/>
              <a:t>micro-filter</a:t>
            </a:r>
          </a:p>
        </p:txBody>
      </p:sp>
      <p:sp>
        <p:nvSpPr>
          <p:cNvPr id="4111" name="Text Box 15"/>
          <p:cNvSpPr txBox="1">
            <a:spLocks noChangeArrowheads="1"/>
          </p:cNvSpPr>
          <p:nvPr/>
        </p:nvSpPr>
        <p:spPr bwMode="auto">
          <a:xfrm>
            <a:off x="8135938" y="6165850"/>
            <a:ext cx="2016125"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1200"/>
              <a:t>Clean water</a:t>
            </a:r>
          </a:p>
        </p:txBody>
      </p:sp>
      <p:sp>
        <p:nvSpPr>
          <p:cNvPr id="4112" name="Text Box 16"/>
          <p:cNvSpPr txBox="1">
            <a:spLocks noChangeArrowheads="1"/>
          </p:cNvSpPr>
          <p:nvPr/>
        </p:nvSpPr>
        <p:spPr bwMode="auto">
          <a:xfrm>
            <a:off x="7596188" y="5805488"/>
            <a:ext cx="1081087"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1200"/>
              <a:t>Steam</a:t>
            </a:r>
          </a:p>
        </p:txBody>
      </p:sp>
      <p:sp>
        <p:nvSpPr>
          <p:cNvPr id="4113" name="Text Box 17"/>
          <p:cNvSpPr txBox="1">
            <a:spLocks noChangeArrowheads="1"/>
          </p:cNvSpPr>
          <p:nvPr/>
        </p:nvSpPr>
        <p:spPr bwMode="auto">
          <a:xfrm>
            <a:off x="5724525" y="5661025"/>
            <a:ext cx="1295400" cy="639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1200"/>
              <a:t>Hollow-fiber membrane evaporator</a:t>
            </a:r>
          </a:p>
        </p:txBody>
      </p:sp>
      <p:sp>
        <p:nvSpPr>
          <p:cNvPr id="4114" name="Text Box 18"/>
          <p:cNvSpPr txBox="1">
            <a:spLocks noChangeArrowheads="1"/>
          </p:cNvSpPr>
          <p:nvPr/>
        </p:nvSpPr>
        <p:spPr bwMode="auto">
          <a:xfrm>
            <a:off x="179388" y="3284538"/>
            <a:ext cx="3455987" cy="2976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a:t>2. Little moving elements cause high reliability, easy to install. The diameter of porous of membrane is too small, it is easy to clog up by impurity. </a:t>
            </a:r>
          </a:p>
          <a:p>
            <a:pPr>
              <a:spcBef>
                <a:spcPct val="50000"/>
              </a:spcBef>
            </a:pPr>
            <a:r>
              <a:rPr lang="en-US" altLang="zh-CN"/>
              <a:t>3. Second generation increase   the length of membrane and decrease the number of connectors to prevent the urine leaking problems</a:t>
            </a:r>
          </a:p>
        </p:txBody>
      </p:sp>
    </p:spTree>
    <p:extLst>
      <p:ext uri="{BB962C8B-B14F-4D97-AF65-F5344CB8AC3E}">
        <p14:creationId xmlns:p14="http://schemas.microsoft.com/office/powerpoint/2010/main" val="136732311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US" altLang="zh-CN"/>
              <a:t>Air </a:t>
            </a:r>
            <a:r>
              <a:rPr lang="en-US" altLang="zh-CN" sz="4000"/>
              <a:t>Evaporation</a:t>
            </a:r>
            <a:r>
              <a:rPr lang="en-US" altLang="zh-CN"/>
              <a:t> system</a:t>
            </a:r>
          </a:p>
        </p:txBody>
      </p:sp>
      <p:pic>
        <p:nvPicPr>
          <p:cNvPr id="512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79838" y="4056063"/>
            <a:ext cx="5165725" cy="2417762"/>
          </a:xfrm>
          <a:prstGeom prst="rect">
            <a:avLst/>
          </a:prstGeom>
          <a:noFill/>
          <a:extLst>
            <a:ext uri="{909E8E84-426E-40DD-AFC4-6F175D3DCCD1}">
              <a14:hiddenFill xmlns:a14="http://schemas.microsoft.com/office/drawing/2010/main">
                <a:solidFill>
                  <a:srgbClr val="FFFFFF"/>
                </a:solidFill>
              </a14:hiddenFill>
            </a:ext>
          </a:extLst>
        </p:spPr>
      </p:pic>
      <p:sp>
        <p:nvSpPr>
          <p:cNvPr id="5125" name="Text Box 5"/>
          <p:cNvSpPr txBox="1">
            <a:spLocks noChangeArrowheads="1"/>
          </p:cNvSpPr>
          <p:nvPr/>
        </p:nvSpPr>
        <p:spPr bwMode="auto">
          <a:xfrm rot="-3493354">
            <a:off x="3832225" y="2903538"/>
            <a:ext cx="45878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a:spAutoFit/>
          </a:bodyPr>
          <a:lstStyle/>
          <a:p>
            <a:pPr>
              <a:spcBef>
                <a:spcPct val="50000"/>
              </a:spcBef>
            </a:pPr>
            <a:endParaRPr lang="en-US"/>
          </a:p>
        </p:txBody>
      </p:sp>
      <p:sp>
        <p:nvSpPr>
          <p:cNvPr id="5126" name="Text Box 6"/>
          <p:cNvSpPr txBox="1">
            <a:spLocks noChangeArrowheads="1"/>
          </p:cNvSpPr>
          <p:nvPr/>
        </p:nvSpPr>
        <p:spPr bwMode="auto">
          <a:xfrm>
            <a:off x="4356100" y="5157788"/>
            <a:ext cx="10795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1200"/>
              <a:t>Condenser</a:t>
            </a:r>
          </a:p>
        </p:txBody>
      </p:sp>
      <p:sp>
        <p:nvSpPr>
          <p:cNvPr id="5127" name="Text Box 7"/>
          <p:cNvSpPr txBox="1">
            <a:spLocks noGrp="1" noChangeArrowheads="1"/>
          </p:cNvSpPr>
          <p:nvPr>
            <p:ph type="body" idx="1"/>
          </p:nvPr>
        </p:nvSpPr>
        <p:spPr>
          <a:noFill/>
          <a:ln/>
        </p:spPr>
        <p:txBody>
          <a:bodyPr/>
          <a:lstStyle>
            <a:lvl1pPr marL="609600" indent="-609600"/>
            <a:lvl2pPr marL="990600" indent="-533400"/>
            <a:lvl3pPr marL="1371600" indent="-457200"/>
            <a:lvl4pPr marL="1752600" indent="-381000"/>
            <a:lvl5pPr marL="2209800" indent="-381000"/>
            <a:lvl6pPr marL="2667000" indent="-381000"/>
            <a:lvl7pPr marL="3124200" indent="-381000"/>
            <a:lvl8pPr marL="3581400" indent="-381000"/>
            <a:lvl9pPr marL="4038600" indent="-381000"/>
          </a:lstStyle>
          <a:p>
            <a:pPr>
              <a:spcBef>
                <a:spcPct val="50000"/>
              </a:spcBef>
              <a:buFontTx/>
              <a:buAutoNum type="arabicPeriod"/>
            </a:pPr>
            <a:r>
              <a:rPr lang="en-US" altLang="zh-CN" sz="1800"/>
              <a:t>Urine is evaporated after adsorbing the heat of dry hot air from the heater, the steam product will be captured by air and then transport through cooling water HX and gas/liquid separator one by one. Condensed steam goes out the system as clean water and air goes back to the heater.</a:t>
            </a:r>
          </a:p>
          <a:p>
            <a:pPr>
              <a:spcBef>
                <a:spcPct val="50000"/>
              </a:spcBef>
              <a:buFontTx/>
              <a:buAutoNum type="arabicPeriod"/>
            </a:pPr>
            <a:endParaRPr lang="en-US" altLang="zh-CN" sz="1800"/>
          </a:p>
          <a:p>
            <a:pPr>
              <a:spcBef>
                <a:spcPct val="50000"/>
              </a:spcBef>
              <a:buFontTx/>
              <a:buAutoNum type="arabicPeriod"/>
            </a:pPr>
            <a:r>
              <a:rPr lang="en-US" altLang="zh-CN" sz="1800"/>
              <a:t>This system includes simply structure, good gas-liquid separate performance, recycle rate of water can nearly meet 100%</a:t>
            </a:r>
          </a:p>
          <a:p>
            <a:pPr>
              <a:spcBef>
                <a:spcPct val="50000"/>
              </a:spcBef>
              <a:buFontTx/>
              <a:buAutoNum type="arabicPeriod"/>
            </a:pPr>
            <a:endParaRPr lang="en-US" altLang="zh-CN" sz="1800"/>
          </a:p>
          <a:p>
            <a:pPr>
              <a:spcBef>
                <a:spcPct val="50000"/>
              </a:spcBef>
              <a:buFontTx/>
              <a:buNone/>
            </a:pPr>
            <a:endParaRPr lang="en-US" altLang="zh-CN" sz="1800"/>
          </a:p>
          <a:p>
            <a:pPr>
              <a:spcBef>
                <a:spcPct val="50000"/>
              </a:spcBef>
              <a:buFontTx/>
              <a:buNone/>
            </a:pPr>
            <a:endParaRPr lang="en-US" altLang="zh-CN" sz="1800"/>
          </a:p>
        </p:txBody>
      </p:sp>
      <p:sp>
        <p:nvSpPr>
          <p:cNvPr id="5128" name="Text Box 8"/>
          <p:cNvSpPr txBox="1">
            <a:spLocks noChangeArrowheads="1"/>
          </p:cNvSpPr>
          <p:nvPr/>
        </p:nvSpPr>
        <p:spPr bwMode="auto">
          <a:xfrm>
            <a:off x="5219700" y="5734050"/>
            <a:ext cx="10795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1000"/>
              <a:t>Compressor</a:t>
            </a:r>
          </a:p>
        </p:txBody>
      </p:sp>
      <p:sp>
        <p:nvSpPr>
          <p:cNvPr id="5129" name="Text Box 9"/>
          <p:cNvSpPr txBox="1">
            <a:spLocks noChangeArrowheads="1"/>
          </p:cNvSpPr>
          <p:nvPr/>
        </p:nvSpPr>
        <p:spPr bwMode="auto">
          <a:xfrm>
            <a:off x="8064500" y="5157788"/>
            <a:ext cx="10795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1200"/>
              <a:t>Heater</a:t>
            </a:r>
          </a:p>
        </p:txBody>
      </p:sp>
      <p:sp>
        <p:nvSpPr>
          <p:cNvPr id="5130" name="Text Box 10"/>
          <p:cNvSpPr txBox="1">
            <a:spLocks noChangeArrowheads="1"/>
          </p:cNvSpPr>
          <p:nvPr/>
        </p:nvSpPr>
        <p:spPr bwMode="auto">
          <a:xfrm>
            <a:off x="5580063" y="5084763"/>
            <a:ext cx="50482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1200"/>
              <a:t>HX</a:t>
            </a:r>
          </a:p>
        </p:txBody>
      </p:sp>
      <p:sp>
        <p:nvSpPr>
          <p:cNvPr id="5131" name="Text Box 11"/>
          <p:cNvSpPr txBox="1">
            <a:spLocks noChangeArrowheads="1"/>
          </p:cNvSpPr>
          <p:nvPr/>
        </p:nvSpPr>
        <p:spPr bwMode="auto">
          <a:xfrm>
            <a:off x="3276600" y="4724400"/>
            <a:ext cx="10795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1200"/>
              <a:t>Condenser</a:t>
            </a:r>
          </a:p>
        </p:txBody>
      </p:sp>
      <p:sp>
        <p:nvSpPr>
          <p:cNvPr id="5132" name="Text Box 12"/>
          <p:cNvSpPr txBox="1">
            <a:spLocks noChangeArrowheads="1"/>
          </p:cNvSpPr>
          <p:nvPr/>
        </p:nvSpPr>
        <p:spPr bwMode="auto">
          <a:xfrm>
            <a:off x="4427538" y="3789363"/>
            <a:ext cx="10795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1200"/>
              <a:t>gas-liquid separator</a:t>
            </a:r>
          </a:p>
        </p:txBody>
      </p:sp>
      <p:sp>
        <p:nvSpPr>
          <p:cNvPr id="5134" name="Text Box 14"/>
          <p:cNvSpPr txBox="1">
            <a:spLocks noChangeArrowheads="1"/>
          </p:cNvSpPr>
          <p:nvPr/>
        </p:nvSpPr>
        <p:spPr bwMode="auto">
          <a:xfrm>
            <a:off x="7164388" y="4005263"/>
            <a:ext cx="6477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1200"/>
              <a:t>Blower</a:t>
            </a:r>
          </a:p>
        </p:txBody>
      </p:sp>
      <p:sp>
        <p:nvSpPr>
          <p:cNvPr id="5135" name="Text Box 15"/>
          <p:cNvSpPr txBox="1">
            <a:spLocks noChangeArrowheads="1"/>
          </p:cNvSpPr>
          <p:nvPr/>
        </p:nvSpPr>
        <p:spPr bwMode="auto">
          <a:xfrm>
            <a:off x="7019925" y="4941888"/>
            <a:ext cx="10795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zh-CN" sz="1200"/>
              <a:t>Air evaporator</a:t>
            </a:r>
          </a:p>
        </p:txBody>
      </p:sp>
      <p:sp>
        <p:nvSpPr>
          <p:cNvPr id="5136" name="Text Box 16"/>
          <p:cNvSpPr txBox="1">
            <a:spLocks noChangeArrowheads="1"/>
          </p:cNvSpPr>
          <p:nvPr/>
        </p:nvSpPr>
        <p:spPr bwMode="auto">
          <a:xfrm>
            <a:off x="6227763" y="4797425"/>
            <a:ext cx="936625" cy="639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zh-CN" sz="1200"/>
              <a:t>Activated carbon filter</a:t>
            </a:r>
          </a:p>
        </p:txBody>
      </p:sp>
      <p:sp>
        <p:nvSpPr>
          <p:cNvPr id="5137" name="Text Box 17"/>
          <p:cNvSpPr txBox="1">
            <a:spLocks noChangeArrowheads="1"/>
          </p:cNvSpPr>
          <p:nvPr/>
        </p:nvSpPr>
        <p:spPr bwMode="auto">
          <a:xfrm>
            <a:off x="7164388" y="6381750"/>
            <a:ext cx="1150937"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1200"/>
              <a:t>Urine inlet</a:t>
            </a:r>
          </a:p>
        </p:txBody>
      </p:sp>
      <p:sp>
        <p:nvSpPr>
          <p:cNvPr id="5138" name="Text Box 18"/>
          <p:cNvSpPr txBox="1">
            <a:spLocks noChangeArrowheads="1"/>
          </p:cNvSpPr>
          <p:nvPr/>
        </p:nvSpPr>
        <p:spPr bwMode="auto">
          <a:xfrm>
            <a:off x="468313" y="4437063"/>
            <a:ext cx="3095625" cy="2014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a:t>3.      Operating under atmosphere pressure, no vacuum leaking problem. However, urine is evaporated at relatively high temperature lead to bad quality of outlet water.</a:t>
            </a:r>
          </a:p>
        </p:txBody>
      </p:sp>
    </p:spTree>
    <p:extLst>
      <p:ext uri="{BB962C8B-B14F-4D97-AF65-F5344CB8AC3E}">
        <p14:creationId xmlns:p14="http://schemas.microsoft.com/office/powerpoint/2010/main" val="35274615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468313" y="260350"/>
            <a:ext cx="8229600" cy="1143000"/>
          </a:xfrm>
        </p:spPr>
        <p:txBody>
          <a:bodyPr/>
          <a:lstStyle/>
          <a:p>
            <a:r>
              <a:rPr lang="en-US" altLang="zh-CN" sz="3200"/>
              <a:t>Vapor Phase Catalytic Ammonia Removal</a:t>
            </a:r>
          </a:p>
        </p:txBody>
      </p:sp>
      <p:pic>
        <p:nvPicPr>
          <p:cNvPr id="614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3429000"/>
            <a:ext cx="4352925" cy="3187700"/>
          </a:xfrm>
          <a:prstGeom prst="rect">
            <a:avLst/>
          </a:prstGeom>
          <a:noFill/>
          <a:extLst>
            <a:ext uri="{909E8E84-426E-40DD-AFC4-6F175D3DCCD1}">
              <a14:hiddenFill xmlns:a14="http://schemas.microsoft.com/office/drawing/2010/main">
                <a:solidFill>
                  <a:srgbClr val="FFFFFF"/>
                </a:solidFill>
              </a14:hiddenFill>
            </a:ext>
          </a:extLst>
        </p:spPr>
      </p:pic>
      <p:sp>
        <p:nvSpPr>
          <p:cNvPr id="6149" name="Text Box 5"/>
          <p:cNvSpPr txBox="1">
            <a:spLocks noChangeArrowheads="1"/>
          </p:cNvSpPr>
          <p:nvPr/>
        </p:nvSpPr>
        <p:spPr bwMode="auto">
          <a:xfrm>
            <a:off x="6011863" y="5949950"/>
            <a:ext cx="433387"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1200"/>
              <a:t>HX</a:t>
            </a:r>
          </a:p>
        </p:txBody>
      </p:sp>
      <p:sp>
        <p:nvSpPr>
          <p:cNvPr id="6150" name="Text Box 6"/>
          <p:cNvSpPr txBox="1">
            <a:spLocks noGrp="1" noChangeArrowheads="1"/>
          </p:cNvSpPr>
          <p:nvPr>
            <p:ph type="body" idx="1"/>
          </p:nvPr>
        </p:nvSpPr>
        <p:spPr>
          <a:xfrm>
            <a:off x="468313" y="1773238"/>
            <a:ext cx="8229600" cy="4525962"/>
          </a:xfrm>
          <a:noFill/>
          <a:ln/>
        </p:spPr>
        <p:txBody>
          <a:bodyPr/>
          <a:lstStyle>
            <a:lvl1pPr marL="609600" indent="-609600"/>
            <a:lvl2pPr marL="990600" indent="-533400"/>
            <a:lvl3pPr marL="1371600" indent="-457200"/>
            <a:lvl4pPr marL="1752600" indent="-381000"/>
            <a:lvl5pPr marL="2209800" indent="-381000"/>
            <a:lvl6pPr marL="2667000" indent="-381000"/>
            <a:lvl7pPr marL="3124200" indent="-381000"/>
            <a:lvl8pPr marL="3581400" indent="-381000"/>
            <a:lvl9pPr marL="4038600" indent="-381000"/>
          </a:lstStyle>
          <a:p>
            <a:pPr>
              <a:spcBef>
                <a:spcPct val="50000"/>
              </a:spcBef>
              <a:buFontTx/>
              <a:buAutoNum type="arabicPeriod"/>
            </a:pPr>
            <a:r>
              <a:rPr lang="en-US" altLang="zh-CN" sz="1800"/>
              <a:t>Ideally, this system will catalytic oxidize ammonia and some other volatile hydrocarbons which are produced during the urine evaporation process to harmless gas products. The reactions which happens in the oxidation reactor are shown below:</a:t>
            </a:r>
          </a:p>
          <a:p>
            <a:pPr>
              <a:spcBef>
                <a:spcPct val="50000"/>
              </a:spcBef>
              <a:buFontTx/>
              <a:buAutoNum type="arabicPeriod"/>
            </a:pPr>
            <a:endParaRPr lang="en-US" altLang="zh-CN" sz="1800"/>
          </a:p>
          <a:p>
            <a:pPr>
              <a:spcBef>
                <a:spcPct val="50000"/>
              </a:spcBef>
              <a:buFontTx/>
              <a:buNone/>
            </a:pPr>
            <a:endParaRPr lang="en-US" altLang="zh-CN" sz="1800"/>
          </a:p>
        </p:txBody>
      </p:sp>
      <p:sp>
        <p:nvSpPr>
          <p:cNvPr id="6151" name="Text Box 7"/>
          <p:cNvSpPr txBox="1">
            <a:spLocks noChangeArrowheads="1"/>
          </p:cNvSpPr>
          <p:nvPr/>
        </p:nvSpPr>
        <p:spPr bwMode="auto">
          <a:xfrm>
            <a:off x="5580063" y="5373688"/>
            <a:ext cx="433387"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1200"/>
              <a:t>HX</a:t>
            </a:r>
          </a:p>
        </p:txBody>
      </p:sp>
      <p:sp>
        <p:nvSpPr>
          <p:cNvPr id="6152" name="Text Box 8"/>
          <p:cNvSpPr txBox="1">
            <a:spLocks noChangeArrowheads="1"/>
          </p:cNvSpPr>
          <p:nvPr/>
        </p:nvSpPr>
        <p:spPr bwMode="auto">
          <a:xfrm rot="5400000">
            <a:off x="6508750" y="4876800"/>
            <a:ext cx="1296988"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1200"/>
              <a:t>Condenser</a:t>
            </a:r>
          </a:p>
        </p:txBody>
      </p:sp>
      <p:sp>
        <p:nvSpPr>
          <p:cNvPr id="6153" name="Text Box 9"/>
          <p:cNvSpPr txBox="1">
            <a:spLocks noChangeArrowheads="1"/>
          </p:cNvSpPr>
          <p:nvPr/>
        </p:nvSpPr>
        <p:spPr bwMode="auto">
          <a:xfrm rot="5400000">
            <a:off x="6941344" y="4804569"/>
            <a:ext cx="115252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1200"/>
              <a:t>Evaporator</a:t>
            </a:r>
          </a:p>
        </p:txBody>
      </p:sp>
      <p:sp>
        <p:nvSpPr>
          <p:cNvPr id="6154" name="Text Box 10"/>
          <p:cNvSpPr txBox="1">
            <a:spLocks noChangeArrowheads="1"/>
          </p:cNvSpPr>
          <p:nvPr/>
        </p:nvSpPr>
        <p:spPr bwMode="auto">
          <a:xfrm>
            <a:off x="4932363" y="4005263"/>
            <a:ext cx="1512887"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1200"/>
              <a:t>Oxidation reactor</a:t>
            </a:r>
          </a:p>
        </p:txBody>
      </p:sp>
      <p:sp>
        <p:nvSpPr>
          <p:cNvPr id="6155" name="Text Box 11"/>
          <p:cNvSpPr txBox="1">
            <a:spLocks noChangeArrowheads="1"/>
          </p:cNvSpPr>
          <p:nvPr/>
        </p:nvSpPr>
        <p:spPr bwMode="auto">
          <a:xfrm>
            <a:off x="4787900" y="4724400"/>
            <a:ext cx="1512888"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1200"/>
              <a:t>Reduction reactor</a:t>
            </a:r>
          </a:p>
        </p:txBody>
      </p:sp>
      <p:sp>
        <p:nvSpPr>
          <p:cNvPr id="6156" name="Text Box 12"/>
          <p:cNvSpPr txBox="1">
            <a:spLocks noChangeArrowheads="1"/>
          </p:cNvSpPr>
          <p:nvPr/>
        </p:nvSpPr>
        <p:spPr bwMode="auto">
          <a:xfrm>
            <a:off x="6372225" y="4005263"/>
            <a:ext cx="433388"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1200"/>
              <a:t>HX</a:t>
            </a:r>
          </a:p>
        </p:txBody>
      </p:sp>
      <p:sp>
        <p:nvSpPr>
          <p:cNvPr id="6157" name="Text Box 13"/>
          <p:cNvSpPr txBox="1">
            <a:spLocks noChangeArrowheads="1"/>
          </p:cNvSpPr>
          <p:nvPr/>
        </p:nvSpPr>
        <p:spPr bwMode="auto">
          <a:xfrm>
            <a:off x="8027988" y="3500438"/>
            <a:ext cx="1366837"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1200"/>
              <a:t>Compressor</a:t>
            </a:r>
          </a:p>
        </p:txBody>
      </p:sp>
      <p:sp>
        <p:nvSpPr>
          <p:cNvPr id="6158" name="Text Box 14"/>
          <p:cNvSpPr txBox="1">
            <a:spLocks noChangeArrowheads="1"/>
          </p:cNvSpPr>
          <p:nvPr/>
        </p:nvSpPr>
        <p:spPr bwMode="auto">
          <a:xfrm rot="5400000">
            <a:off x="4745832" y="5487194"/>
            <a:ext cx="6477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1200"/>
              <a:t>Pump</a:t>
            </a:r>
          </a:p>
        </p:txBody>
      </p:sp>
      <p:sp>
        <p:nvSpPr>
          <p:cNvPr id="6159" name="Text Box 15"/>
          <p:cNvSpPr txBox="1">
            <a:spLocks noChangeArrowheads="1"/>
          </p:cNvSpPr>
          <p:nvPr/>
        </p:nvSpPr>
        <p:spPr bwMode="auto">
          <a:xfrm>
            <a:off x="4716463" y="6237288"/>
            <a:ext cx="9366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1200"/>
              <a:t>Gas collection</a:t>
            </a:r>
          </a:p>
        </p:txBody>
      </p:sp>
      <p:sp>
        <p:nvSpPr>
          <p:cNvPr id="6160" name="Text Box 16"/>
          <p:cNvSpPr txBox="1">
            <a:spLocks noChangeArrowheads="1"/>
          </p:cNvSpPr>
          <p:nvPr/>
        </p:nvSpPr>
        <p:spPr bwMode="auto">
          <a:xfrm>
            <a:off x="7596188" y="3500438"/>
            <a:ext cx="433387"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1200"/>
              <a:t>O2</a:t>
            </a:r>
          </a:p>
        </p:txBody>
      </p:sp>
      <p:sp>
        <p:nvSpPr>
          <p:cNvPr id="6162" name="Text Box 18"/>
          <p:cNvSpPr txBox="1">
            <a:spLocks noChangeArrowheads="1"/>
          </p:cNvSpPr>
          <p:nvPr/>
        </p:nvSpPr>
        <p:spPr bwMode="auto">
          <a:xfrm>
            <a:off x="7740650" y="6308725"/>
            <a:ext cx="8636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1200"/>
              <a:t>Exudation</a:t>
            </a:r>
          </a:p>
        </p:txBody>
      </p:sp>
      <p:sp>
        <p:nvSpPr>
          <p:cNvPr id="6163" name="Text Box 19"/>
          <p:cNvSpPr txBox="1">
            <a:spLocks noChangeArrowheads="1"/>
          </p:cNvSpPr>
          <p:nvPr/>
        </p:nvSpPr>
        <p:spPr bwMode="auto">
          <a:xfrm>
            <a:off x="6732588" y="6237288"/>
            <a:ext cx="79216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1200"/>
              <a:t>Clean water </a:t>
            </a:r>
          </a:p>
        </p:txBody>
      </p:sp>
      <p:pic>
        <p:nvPicPr>
          <p:cNvPr id="6164" name="Picture 20" descr="J8O~B(54(I8GU@JGOZ8I%B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87450" y="2997200"/>
            <a:ext cx="3397250" cy="850900"/>
          </a:xfrm>
          <a:prstGeom prst="rect">
            <a:avLst/>
          </a:prstGeom>
          <a:noFill/>
          <a:extLst>
            <a:ext uri="{909E8E84-426E-40DD-AFC4-6F175D3DCCD1}">
              <a14:hiddenFill xmlns:a14="http://schemas.microsoft.com/office/drawing/2010/main">
                <a:solidFill>
                  <a:srgbClr val="FFFFFF"/>
                </a:solidFill>
              </a14:hiddenFill>
            </a:ext>
          </a:extLst>
        </p:spPr>
      </p:pic>
      <p:sp>
        <p:nvSpPr>
          <p:cNvPr id="6165" name="Text Box 21"/>
          <p:cNvSpPr txBox="1">
            <a:spLocks noChangeArrowheads="1"/>
          </p:cNvSpPr>
          <p:nvPr/>
        </p:nvSpPr>
        <p:spPr bwMode="auto">
          <a:xfrm>
            <a:off x="539750" y="4005263"/>
            <a:ext cx="3311525"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a:t>Uncondensed gases will go into the reduction reactor. Final gas products only have CO2, N2 and H2O</a:t>
            </a:r>
          </a:p>
        </p:txBody>
      </p:sp>
      <p:pic>
        <p:nvPicPr>
          <p:cNvPr id="6166" name="Picture 22" descr="USGIUFT]LTOCS2XD%0@OJ(W"/>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1188" y="5300663"/>
            <a:ext cx="1981200" cy="3905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7937283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altLang="zh-CN" sz="4000"/>
              <a:t>Supercritical Water Oxidation</a:t>
            </a:r>
          </a:p>
        </p:txBody>
      </p:sp>
      <p:sp>
        <p:nvSpPr>
          <p:cNvPr id="7171" name="Rectangle 3"/>
          <p:cNvSpPr>
            <a:spLocks noGrp="1" noChangeArrowheads="1"/>
          </p:cNvSpPr>
          <p:nvPr>
            <p:ph type="body" idx="1"/>
          </p:nvPr>
        </p:nvSpPr>
        <p:spPr>
          <a:xfrm>
            <a:off x="0" y="1557338"/>
            <a:ext cx="8686800" cy="4525962"/>
          </a:xfrm>
        </p:spPr>
        <p:txBody>
          <a:bodyPr/>
          <a:lstStyle/>
          <a:p>
            <a:pPr>
              <a:buFontTx/>
              <a:buNone/>
            </a:pPr>
            <a:r>
              <a:rPr lang="en-US" altLang="zh-CN" sz="1800"/>
              <a:t>      Water can dissolve organic and some of gases under the supercritical state (Tc = 374</a:t>
            </a:r>
            <a:r>
              <a:rPr lang="zh-CN" altLang="en-US" sz="1800"/>
              <a:t>。</a:t>
            </a:r>
            <a:r>
              <a:rPr lang="en-US" altLang="zh-CN" sz="1800"/>
              <a:t>C and Pc = 22MPa). This method mainly use this characteristic to transfer the organic in the urine to harmless gases such as N2, H2O and CO2 under high temperature and high pressure with catalyst operating condition.  </a:t>
            </a:r>
          </a:p>
          <a:p>
            <a:pPr>
              <a:buFontTx/>
              <a:buNone/>
            </a:pPr>
            <a:endParaRPr lang="en-US" altLang="zh-CN" sz="1800"/>
          </a:p>
          <a:p>
            <a:pPr>
              <a:buFontTx/>
              <a:buNone/>
            </a:pPr>
            <a:r>
              <a:rPr lang="en-US" altLang="zh-CN" sz="1800"/>
              <a:t>Advantages: 1. This system has simple structure and high treatment efficiency.   </a:t>
            </a:r>
          </a:p>
          <a:p>
            <a:pPr>
              <a:buFontTx/>
              <a:buNone/>
            </a:pPr>
            <a:r>
              <a:rPr lang="en-US" altLang="zh-CN" sz="1800"/>
              <a:t>                     2. Total reaction time is short.</a:t>
            </a:r>
          </a:p>
          <a:p>
            <a:pPr>
              <a:buFontTx/>
              <a:buNone/>
            </a:pPr>
            <a:endParaRPr lang="en-US" altLang="zh-CN" sz="1800"/>
          </a:p>
          <a:p>
            <a:pPr>
              <a:buFontTx/>
              <a:buNone/>
            </a:pPr>
            <a:r>
              <a:rPr lang="en-US" altLang="zh-CN" sz="1800"/>
              <a:t>Disadvantages: 1. Low reliability</a:t>
            </a:r>
          </a:p>
          <a:p>
            <a:pPr>
              <a:buFontTx/>
              <a:buNone/>
            </a:pPr>
            <a:r>
              <a:rPr lang="en-US" altLang="zh-CN" sz="1800"/>
              <a:t>                          2. Equipments are easy to be eroded and clogged up.</a:t>
            </a:r>
          </a:p>
          <a:p>
            <a:pPr>
              <a:buFontTx/>
              <a:buNone/>
            </a:pPr>
            <a:r>
              <a:rPr lang="en-US" altLang="zh-CN" sz="1800"/>
              <a:t>                          3. Process consume too much energy and Oxygen.</a:t>
            </a:r>
          </a:p>
        </p:txBody>
      </p:sp>
    </p:spTree>
    <p:extLst>
      <p:ext uri="{BB962C8B-B14F-4D97-AF65-F5344CB8AC3E}">
        <p14:creationId xmlns:p14="http://schemas.microsoft.com/office/powerpoint/2010/main" val="286197232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altLang="zh-CN"/>
              <a:t>Lyophilization</a:t>
            </a:r>
          </a:p>
        </p:txBody>
      </p:sp>
      <p:sp>
        <p:nvSpPr>
          <p:cNvPr id="14339" name="Rectangle 3"/>
          <p:cNvSpPr>
            <a:spLocks noGrp="1" noChangeArrowheads="1"/>
          </p:cNvSpPr>
          <p:nvPr>
            <p:ph type="body" idx="1"/>
          </p:nvPr>
        </p:nvSpPr>
        <p:spPr/>
        <p:txBody>
          <a:bodyPr/>
          <a:lstStyle/>
          <a:p>
            <a:pPr marL="609600" indent="-609600">
              <a:buFontTx/>
              <a:buAutoNum type="arabicPeriod"/>
            </a:pPr>
            <a:r>
              <a:rPr lang="en-US" altLang="zh-CN" sz="1800"/>
              <a:t>Use lyophilizer to freeze the urine sample for 14-24h at the operating condition of 19</a:t>
            </a:r>
            <a:r>
              <a:rPr lang="zh-CN" altLang="en-US" sz="1800" baseline="30000"/>
              <a:t>。</a:t>
            </a:r>
            <a:r>
              <a:rPr lang="en-US" altLang="zh-CN" sz="1800"/>
              <a:t>C and 0-2Pa. And then use -55</a:t>
            </a:r>
            <a:r>
              <a:rPr lang="zh-CN" altLang="en-US" sz="1800" baseline="30000"/>
              <a:t>。</a:t>
            </a:r>
            <a:r>
              <a:rPr lang="en-US" altLang="zh-CN" sz="1800"/>
              <a:t>C cold plate to collect the moisture which sublime from the ice. This process can recycle approximately 98% water. It is a self-sufficiency process which nearly consume none energy.</a:t>
            </a:r>
          </a:p>
          <a:p>
            <a:pPr marL="609600" indent="-609600">
              <a:buFontTx/>
              <a:buAutoNum type="arabicPeriod"/>
            </a:pPr>
            <a:endParaRPr lang="en-US" altLang="zh-CN" sz="1800"/>
          </a:p>
          <a:p>
            <a:pPr marL="609600" indent="-609600">
              <a:buFontTx/>
              <a:buAutoNum type="arabicPeriod"/>
            </a:pPr>
            <a:r>
              <a:rPr lang="en-US" altLang="zh-CN" sz="1800"/>
              <a:t>On the other hand, the treatment efficiency is terribly low and no further developed until nowadays. </a:t>
            </a:r>
          </a:p>
        </p:txBody>
      </p:sp>
    </p:spTree>
    <p:extLst>
      <p:ext uri="{BB962C8B-B14F-4D97-AF65-F5344CB8AC3E}">
        <p14:creationId xmlns:p14="http://schemas.microsoft.com/office/powerpoint/2010/main" val="2001016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General Technologies</a:t>
            </a:r>
            <a:endParaRPr lang="en-GB" dirty="0"/>
          </a:p>
        </p:txBody>
      </p:sp>
      <p:sp>
        <p:nvSpPr>
          <p:cNvPr id="3" name="Content Placeholder 2"/>
          <p:cNvSpPr>
            <a:spLocks noGrp="1"/>
          </p:cNvSpPr>
          <p:nvPr>
            <p:ph idx="1"/>
          </p:nvPr>
        </p:nvSpPr>
        <p:spPr>
          <a:xfrm>
            <a:off x="251520" y="1556792"/>
            <a:ext cx="3960440" cy="4525963"/>
          </a:xfrm>
        </p:spPr>
        <p:txBody>
          <a:bodyPr>
            <a:normAutofit/>
          </a:bodyPr>
          <a:lstStyle/>
          <a:p>
            <a:pPr algn="ctr">
              <a:buNone/>
            </a:pPr>
            <a:r>
              <a:rPr lang="en-GB" sz="2700" b="1" dirty="0" smtClean="0"/>
              <a:t>Biological Tech</a:t>
            </a:r>
          </a:p>
          <a:p>
            <a:r>
              <a:rPr lang="en-GB" sz="2700" dirty="0" smtClean="0"/>
              <a:t>Digestion</a:t>
            </a:r>
          </a:p>
          <a:p>
            <a:r>
              <a:rPr lang="en-GB" sz="2700" dirty="0" smtClean="0"/>
              <a:t>Bio-Reactor Systems</a:t>
            </a:r>
          </a:p>
          <a:p>
            <a:r>
              <a:rPr lang="en-GB" sz="2700" dirty="0" smtClean="0"/>
              <a:t>Fermentation</a:t>
            </a:r>
          </a:p>
          <a:p>
            <a:r>
              <a:rPr lang="en-GB" sz="2700" dirty="0" err="1" smtClean="0"/>
              <a:t>EcocycLET</a:t>
            </a:r>
            <a:r>
              <a:rPr lang="en-GB" sz="2700" dirty="0" smtClean="0"/>
              <a:t> Systems</a:t>
            </a:r>
          </a:p>
          <a:p>
            <a:r>
              <a:rPr lang="en-GB" sz="2700" dirty="0" smtClean="0"/>
              <a:t>Bioremediation</a:t>
            </a:r>
          </a:p>
          <a:p>
            <a:r>
              <a:rPr lang="en-GB" sz="2700" dirty="0" smtClean="0"/>
              <a:t>Membrane </a:t>
            </a:r>
            <a:r>
              <a:rPr lang="en-GB" sz="2700" dirty="0" err="1" smtClean="0"/>
              <a:t>Seperations</a:t>
            </a:r>
            <a:endParaRPr lang="en-GB" sz="2700" dirty="0"/>
          </a:p>
        </p:txBody>
      </p:sp>
      <p:sp>
        <p:nvSpPr>
          <p:cNvPr id="4" name="Content Placeholder 2"/>
          <p:cNvSpPr txBox="1">
            <a:spLocks/>
          </p:cNvSpPr>
          <p:nvPr/>
        </p:nvSpPr>
        <p:spPr>
          <a:xfrm>
            <a:off x="5004048" y="1556792"/>
            <a:ext cx="4392488" cy="4525963"/>
          </a:xfrm>
          <a:prstGeom prst="rect">
            <a:avLst/>
          </a:prstGeom>
        </p:spPr>
        <p:txBody>
          <a:bodyPr vert="horz" lIns="91440" tIns="45720" rIns="91440" bIns="45720" rtlCol="0">
            <a:normAutofit/>
          </a:bodyPr>
          <a:lstStyle/>
          <a:p>
            <a:pPr marL="342900" marR="0" lvl="0" indent="-342900" algn="ctr" defTabSz="914400" rtl="0" eaLnBrk="1" fontAlgn="auto" latinLnBrk="0" hangingPunct="1">
              <a:lnSpc>
                <a:spcPct val="100000"/>
              </a:lnSpc>
              <a:spcBef>
                <a:spcPct val="20000"/>
              </a:spcBef>
              <a:spcAft>
                <a:spcPts val="0"/>
              </a:spcAft>
              <a:buClrTx/>
              <a:buSzTx/>
              <a:tabLst/>
              <a:defRPr/>
            </a:pPr>
            <a:r>
              <a:rPr lang="en-GB" sz="2700" b="1" dirty="0" smtClean="0"/>
              <a:t>Chemical Tech</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GB" sz="2700" dirty="0" smtClean="0"/>
              <a:t>Advanced Oxidation Processes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GB" sz="2700" i="0" u="none" strike="noStrike" kern="1200" cap="none" spc="0" normalizeH="0" baseline="0" noProof="0" dirty="0" err="1" smtClean="0">
                <a:ln>
                  <a:noFill/>
                </a:ln>
                <a:solidFill>
                  <a:schemeClr val="tx1"/>
                </a:solidFill>
                <a:effectLst/>
                <a:uLnTx/>
                <a:uFillTx/>
                <a:latin typeface="+mn-lt"/>
                <a:ea typeface="+mn-ea"/>
                <a:cs typeface="+mn-cs"/>
              </a:rPr>
              <a:t>Electrocoagulations</a:t>
            </a:r>
            <a:endParaRPr kumimoji="0" lang="en-GB" sz="270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GB" sz="2700" dirty="0" smtClean="0"/>
              <a:t>Membrane </a:t>
            </a:r>
            <a:r>
              <a:rPr lang="en-GB" sz="2700" dirty="0" err="1" smtClean="0"/>
              <a:t>Seperations</a:t>
            </a:r>
            <a:endParaRPr lang="en-GB" sz="2700" dirty="0" smtClean="0"/>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GB" sz="2700" i="0" u="none" strike="noStrike" kern="1200" cap="none" spc="0" normalizeH="0" baseline="0" noProof="0" dirty="0" smtClean="0">
                <a:ln>
                  <a:noFill/>
                </a:ln>
                <a:solidFill>
                  <a:schemeClr val="tx1"/>
                </a:solidFill>
                <a:effectLst/>
                <a:uLnTx/>
                <a:uFillTx/>
                <a:latin typeface="+mn-lt"/>
                <a:ea typeface="+mn-ea"/>
                <a:cs typeface="+mn-cs"/>
              </a:rPr>
              <a:t>Ultraviolet</a:t>
            </a:r>
            <a:r>
              <a:rPr kumimoji="0" lang="en-GB" sz="2700" i="0" u="none" strike="noStrike" kern="1200" cap="none" spc="0" normalizeH="0" noProof="0" dirty="0" smtClean="0">
                <a:ln>
                  <a:noFill/>
                </a:ln>
                <a:solidFill>
                  <a:schemeClr val="tx1"/>
                </a:solidFill>
                <a:effectLst/>
                <a:uLnTx/>
                <a:uFillTx/>
                <a:latin typeface="+mn-lt"/>
                <a:ea typeface="+mn-ea"/>
                <a:cs typeface="+mn-cs"/>
              </a:rPr>
              <a:t> Sterilisation</a:t>
            </a:r>
            <a:endParaRPr kumimoji="0" lang="en-GB" sz="2700" i="0" u="none" strike="noStrike" kern="1200" cap="none" spc="0" normalizeH="0" baseline="0" noProof="0" dirty="0" smtClean="0">
              <a:ln>
                <a:noFill/>
              </a:ln>
              <a:solidFill>
                <a:schemeClr val="tx1"/>
              </a:solidFill>
              <a:effectLst/>
              <a:uLnTx/>
              <a:uFillTx/>
              <a:latin typeface="+mn-lt"/>
              <a:ea typeface="+mn-ea"/>
              <a:cs typeface="+mn-cs"/>
            </a:endParaRPr>
          </a:p>
        </p:txBody>
      </p:sp>
      <p:cxnSp>
        <p:nvCxnSpPr>
          <p:cNvPr id="6" name="Straight Connector 5"/>
          <p:cNvCxnSpPr/>
          <p:nvPr/>
        </p:nvCxnSpPr>
        <p:spPr>
          <a:xfrm>
            <a:off x="4572000" y="1484784"/>
            <a:ext cx="0" cy="4608512"/>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altLang="zh-CN" sz="4000"/>
              <a:t>Biological Water Reclamation System</a:t>
            </a:r>
          </a:p>
        </p:txBody>
      </p:sp>
      <p:sp>
        <p:nvSpPr>
          <p:cNvPr id="8199" name="Text Box 7"/>
          <p:cNvSpPr txBox="1">
            <a:spLocks noGrp="1" noChangeArrowheads="1"/>
          </p:cNvSpPr>
          <p:nvPr>
            <p:ph type="body" sz="half" idx="1"/>
          </p:nvPr>
        </p:nvSpPr>
        <p:spPr>
          <a:xfrm>
            <a:off x="457200" y="1600200"/>
            <a:ext cx="7931150" cy="4525963"/>
          </a:xfrm>
          <a:noFill/>
          <a:ln/>
        </p:spPr>
        <p:txBody>
          <a:bodyPr/>
          <a:lstStyle>
            <a:lvl1pPr marL="609600" indent="-609600">
              <a:defRPr sz="2800">
                <a:solidFill>
                  <a:schemeClr val="tx1"/>
                </a:solidFill>
                <a:latin typeface="Arial" charset="0"/>
                <a:ea typeface="宋体" pitchFamily="2" charset="-122"/>
              </a:defRPr>
            </a:lvl1pPr>
            <a:lvl2pPr marL="990600" indent="-533400">
              <a:defRPr sz="2400">
                <a:solidFill>
                  <a:schemeClr val="tx1"/>
                </a:solidFill>
                <a:latin typeface="Arial" charset="0"/>
                <a:ea typeface="宋体" pitchFamily="2" charset="-122"/>
              </a:defRPr>
            </a:lvl2pPr>
            <a:lvl3pPr marL="1371600" indent="-457200">
              <a:defRPr sz="2000">
                <a:solidFill>
                  <a:schemeClr val="tx1"/>
                </a:solidFill>
                <a:latin typeface="Arial" charset="0"/>
                <a:ea typeface="宋体" pitchFamily="2" charset="-122"/>
              </a:defRPr>
            </a:lvl3pPr>
            <a:lvl4pPr marL="1752600" indent="-381000">
              <a:defRPr>
                <a:solidFill>
                  <a:schemeClr val="tx1"/>
                </a:solidFill>
                <a:latin typeface="Arial" charset="0"/>
                <a:ea typeface="宋体" pitchFamily="2" charset="-122"/>
              </a:defRPr>
            </a:lvl4pPr>
            <a:lvl5pPr marL="2209800" indent="-381000">
              <a:defRPr>
                <a:solidFill>
                  <a:schemeClr val="tx1"/>
                </a:solidFill>
                <a:latin typeface="Arial" charset="0"/>
                <a:ea typeface="宋体" pitchFamily="2" charset="-122"/>
              </a:defRPr>
            </a:lvl5pPr>
            <a:lvl6pPr marL="2667000" indent="-381000">
              <a:defRPr>
                <a:solidFill>
                  <a:schemeClr val="tx1"/>
                </a:solidFill>
                <a:latin typeface="Arial" charset="0"/>
                <a:ea typeface="宋体" pitchFamily="2" charset="-122"/>
              </a:defRPr>
            </a:lvl6pPr>
            <a:lvl7pPr marL="3124200" indent="-381000">
              <a:defRPr>
                <a:solidFill>
                  <a:schemeClr val="tx1"/>
                </a:solidFill>
                <a:latin typeface="Arial" charset="0"/>
                <a:ea typeface="宋体" pitchFamily="2" charset="-122"/>
              </a:defRPr>
            </a:lvl7pPr>
            <a:lvl8pPr marL="3581400" indent="-381000">
              <a:defRPr>
                <a:solidFill>
                  <a:schemeClr val="tx1"/>
                </a:solidFill>
                <a:latin typeface="Arial" charset="0"/>
                <a:ea typeface="宋体" pitchFamily="2" charset="-122"/>
              </a:defRPr>
            </a:lvl8pPr>
            <a:lvl9pPr marL="4038600" indent="-381000">
              <a:defRPr>
                <a:solidFill>
                  <a:schemeClr val="tx1"/>
                </a:solidFill>
                <a:latin typeface="Arial" charset="0"/>
                <a:ea typeface="宋体" pitchFamily="2" charset="-122"/>
              </a:defRPr>
            </a:lvl9pPr>
          </a:lstStyle>
          <a:p>
            <a:pPr>
              <a:spcBef>
                <a:spcPct val="50000"/>
              </a:spcBef>
              <a:buFontTx/>
              <a:buAutoNum type="arabicPeriod"/>
            </a:pPr>
            <a:r>
              <a:rPr lang="en-US" altLang="zh-CN" sz="1600"/>
              <a:t>It is a well developed method of city sewage treatment but it is still in its early stage of recycle urine in space station. </a:t>
            </a:r>
          </a:p>
          <a:p>
            <a:pPr>
              <a:spcBef>
                <a:spcPct val="50000"/>
              </a:spcBef>
              <a:buFontTx/>
              <a:buAutoNum type="arabicPeriod"/>
            </a:pPr>
            <a:r>
              <a:rPr lang="en-US" altLang="zh-CN" sz="1600"/>
              <a:t>Urease catalytic hydrolyze urea in the urease bed and produce CO2, NH3, NH4+,HCO3- and other ion products. These ion products will be removed by multilevel ion exchange medium. The flow in the system is ideal slug flow, operated under normal temperature. This system has stable properties and consume less energy.</a:t>
            </a:r>
          </a:p>
          <a:p>
            <a:pPr>
              <a:spcBef>
                <a:spcPct val="50000"/>
              </a:spcBef>
              <a:buFontTx/>
              <a:buAutoNum type="arabicPeriod"/>
            </a:pPr>
            <a:r>
              <a:rPr lang="en-US" altLang="zh-CN" sz="1600"/>
              <a:t>Enzyme activity is affected by the concentration of iodine and the value of PH. The decomposition velocity of the urea is affected by the liquid salinity, so it is necessary to do some pretreatments such as adjust PH and remove salt and iodine. These lead to the system difficult to operate.</a:t>
            </a:r>
          </a:p>
        </p:txBody>
      </p:sp>
      <p:pic>
        <p:nvPicPr>
          <p:cNvPr id="819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650" y="5300663"/>
            <a:ext cx="7920038" cy="1557337"/>
          </a:xfrm>
          <a:prstGeom prst="rect">
            <a:avLst/>
          </a:prstGeom>
          <a:noFill/>
          <a:extLst>
            <a:ext uri="{909E8E84-426E-40DD-AFC4-6F175D3DCCD1}">
              <a14:hiddenFill xmlns:a14="http://schemas.microsoft.com/office/drawing/2010/main">
                <a:solidFill>
                  <a:srgbClr val="FFFFFF"/>
                </a:solidFill>
              </a14:hiddenFill>
            </a:ext>
          </a:extLst>
        </p:spPr>
      </p:pic>
      <p:sp>
        <p:nvSpPr>
          <p:cNvPr id="8197" name="Text Box 5"/>
          <p:cNvSpPr txBox="1">
            <a:spLocks noChangeArrowheads="1"/>
          </p:cNvSpPr>
          <p:nvPr/>
        </p:nvSpPr>
        <p:spPr bwMode="auto">
          <a:xfrm>
            <a:off x="2195513" y="5589588"/>
            <a:ext cx="863600" cy="1004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zh-CN" sz="1200"/>
              <a:t>Positive-negative ions exchange bed</a:t>
            </a:r>
          </a:p>
        </p:txBody>
      </p:sp>
      <p:sp>
        <p:nvSpPr>
          <p:cNvPr id="8198" name="Text Box 6"/>
          <p:cNvSpPr txBox="1">
            <a:spLocks noChangeArrowheads="1"/>
          </p:cNvSpPr>
          <p:nvPr/>
        </p:nvSpPr>
        <p:spPr bwMode="auto">
          <a:xfrm>
            <a:off x="3203575" y="5734050"/>
            <a:ext cx="792163"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zh-CN" sz="1400"/>
              <a:t>Urease bed</a:t>
            </a:r>
          </a:p>
        </p:txBody>
      </p:sp>
      <p:sp>
        <p:nvSpPr>
          <p:cNvPr id="8200" name="Text Box 8"/>
          <p:cNvSpPr txBox="1">
            <a:spLocks noChangeArrowheads="1"/>
          </p:cNvSpPr>
          <p:nvPr/>
        </p:nvSpPr>
        <p:spPr bwMode="auto">
          <a:xfrm>
            <a:off x="4211638" y="5661025"/>
            <a:ext cx="8636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zh-CN" sz="1200"/>
              <a:t>Positive-ions exchange bed</a:t>
            </a:r>
          </a:p>
        </p:txBody>
      </p:sp>
      <p:sp>
        <p:nvSpPr>
          <p:cNvPr id="8201" name="Text Box 9"/>
          <p:cNvSpPr txBox="1">
            <a:spLocks noChangeArrowheads="1"/>
          </p:cNvSpPr>
          <p:nvPr/>
        </p:nvSpPr>
        <p:spPr bwMode="auto">
          <a:xfrm>
            <a:off x="5292725" y="5589588"/>
            <a:ext cx="863600" cy="1004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zh-CN" sz="1200"/>
              <a:t>Positive-negative ions exchange bed</a:t>
            </a:r>
          </a:p>
        </p:txBody>
      </p:sp>
      <p:sp>
        <p:nvSpPr>
          <p:cNvPr id="8202" name="Text Box 10"/>
          <p:cNvSpPr txBox="1">
            <a:spLocks noChangeArrowheads="1"/>
          </p:cNvSpPr>
          <p:nvPr/>
        </p:nvSpPr>
        <p:spPr bwMode="auto">
          <a:xfrm>
            <a:off x="6300788" y="5734050"/>
            <a:ext cx="863600" cy="73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zh-CN" sz="1200"/>
              <a:t> </a:t>
            </a:r>
            <a:r>
              <a:rPr lang="en-US" altLang="zh-CN" sz="1400"/>
              <a:t>Iodation resin bed</a:t>
            </a:r>
          </a:p>
        </p:txBody>
      </p:sp>
      <p:sp>
        <p:nvSpPr>
          <p:cNvPr id="8203" name="Text Box 11"/>
          <p:cNvSpPr txBox="1">
            <a:spLocks noChangeArrowheads="1"/>
          </p:cNvSpPr>
          <p:nvPr/>
        </p:nvSpPr>
        <p:spPr bwMode="auto">
          <a:xfrm>
            <a:off x="900113" y="5661025"/>
            <a:ext cx="7207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a:t>Inlet</a:t>
            </a:r>
          </a:p>
        </p:txBody>
      </p:sp>
      <p:sp>
        <p:nvSpPr>
          <p:cNvPr id="8204" name="Text Box 12"/>
          <p:cNvSpPr txBox="1">
            <a:spLocks noChangeArrowheads="1"/>
          </p:cNvSpPr>
          <p:nvPr/>
        </p:nvSpPr>
        <p:spPr bwMode="auto">
          <a:xfrm>
            <a:off x="7667625" y="5661025"/>
            <a:ext cx="8651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a:t>Outlet</a:t>
            </a:r>
          </a:p>
        </p:txBody>
      </p:sp>
    </p:spTree>
    <p:extLst>
      <p:ext uri="{BB962C8B-B14F-4D97-AF65-F5344CB8AC3E}">
        <p14:creationId xmlns:p14="http://schemas.microsoft.com/office/powerpoint/2010/main" val="421933223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46" name="Rectangle 330"/>
          <p:cNvSpPr>
            <a:spLocks noGrp="1" noChangeArrowheads="1"/>
          </p:cNvSpPr>
          <p:nvPr>
            <p:ph type="title"/>
          </p:nvPr>
        </p:nvSpPr>
        <p:spPr/>
        <p:txBody>
          <a:bodyPr/>
          <a:lstStyle/>
          <a:p>
            <a:endParaRPr lang="en-US"/>
          </a:p>
        </p:txBody>
      </p:sp>
      <p:graphicFrame>
        <p:nvGraphicFramePr>
          <p:cNvPr id="9553" name="Group 337"/>
          <p:cNvGraphicFramePr>
            <a:graphicFrameLocks noGrp="1"/>
          </p:cNvGraphicFramePr>
          <p:nvPr>
            <p:ph idx="1"/>
          </p:nvPr>
        </p:nvGraphicFramePr>
        <p:xfrm>
          <a:off x="179388" y="1600200"/>
          <a:ext cx="8785225" cy="5170173"/>
        </p:xfrm>
        <a:graphic>
          <a:graphicData uri="http://schemas.openxmlformats.org/drawingml/2006/table">
            <a:tbl>
              <a:tblPr/>
              <a:tblGrid>
                <a:gridCol w="1827212"/>
                <a:gridCol w="1482725"/>
                <a:gridCol w="2165350"/>
                <a:gridCol w="1598613"/>
                <a:gridCol w="1711325"/>
              </a:tblGrid>
              <a:tr h="477838">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20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Project</a:t>
                      </a:r>
                      <a:endParaRPr kumimoji="0" lang="en-US" altLang="zh-CN" sz="2000" b="1"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20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VCDS</a:t>
                      </a:r>
                      <a:endParaRPr kumimoji="0" lang="en-US" altLang="zh-CN" sz="2000" b="1"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20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TIMES</a:t>
                      </a:r>
                      <a:endParaRPr kumimoji="0" lang="en-US" altLang="zh-CN" sz="2000" b="1"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20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AES</a:t>
                      </a:r>
                      <a:endParaRPr kumimoji="0" lang="en-US" altLang="zh-CN" sz="2000" b="1"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20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VPCAR</a:t>
                      </a:r>
                      <a:endParaRPr kumimoji="0" lang="en-US" altLang="zh-CN" sz="2000" b="1"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73113">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Operating condition</a:t>
                      </a:r>
                      <a:endParaRPr kumimoji="0" lang="en-US" altLang="zh-CN" sz="1200" b="1"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Approximate 25</a:t>
                      </a:r>
                      <a:r>
                        <a:rPr kumimoji="0" lang="zh-CN" altLang="en-US" sz="1200" b="0" i="0" u="none" strike="noStrike" cap="none" normalizeH="0" baseline="30000" smtClean="0">
                          <a:ln>
                            <a:noFill/>
                          </a:ln>
                          <a:solidFill>
                            <a:schemeClr val="tx1"/>
                          </a:solidFill>
                          <a:effectLst/>
                          <a:latin typeface="宋体" pitchFamily="2" charset="-122"/>
                          <a:ea typeface="宋体" pitchFamily="2" charset="-122"/>
                          <a:cs typeface="Times New Roman" pitchFamily="18" charset="0"/>
                        </a:rPr>
                        <a:t>。</a:t>
                      </a:r>
                      <a:r>
                        <a:rPr kumimoji="0" lang="en-US" altLang="zh-CN" sz="12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C</a:t>
                      </a:r>
                    </a:p>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Vacuum</a:t>
                      </a:r>
                      <a:endParaRPr kumimoji="0" lang="en-US" altLang="zh-CN" sz="12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Relative high temperature</a:t>
                      </a:r>
                    </a:p>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Vacuum</a:t>
                      </a:r>
                      <a:endParaRPr kumimoji="0" lang="en-US" altLang="zh-CN" sz="12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High temperature</a:t>
                      </a:r>
                    </a:p>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Normal pressure</a:t>
                      </a:r>
                      <a:endParaRPr kumimoji="0" lang="en-US" altLang="zh-CN" sz="12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High temperature</a:t>
                      </a:r>
                    </a:p>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Approximate vacuum</a:t>
                      </a:r>
                      <a:endParaRPr kumimoji="0" lang="en-US" altLang="zh-CN" sz="12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77838">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Coefficient of recovery</a:t>
                      </a:r>
                      <a:endParaRPr kumimoji="0" lang="en-US" altLang="zh-CN" sz="1200" b="1"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93.0%</a:t>
                      </a:r>
                      <a:endParaRPr kumimoji="0" lang="en-US" altLang="zh-CN" sz="16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90.0%</a:t>
                      </a:r>
                      <a:endParaRPr kumimoji="0" lang="en-US" altLang="zh-CN" sz="16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Approximate 100%</a:t>
                      </a:r>
                      <a:endParaRPr kumimoji="0" lang="en-US" altLang="zh-CN" sz="16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97%</a:t>
                      </a:r>
                      <a:endParaRPr kumimoji="0" lang="en-US" altLang="zh-CN" sz="16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77838">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Treatment effectiveness</a:t>
                      </a:r>
                      <a:endParaRPr kumimoji="0" lang="en-US" altLang="zh-CN" sz="1200" b="1"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Excellent</a:t>
                      </a:r>
                      <a:endParaRPr kumimoji="0" lang="en-US" altLang="zh-CN" sz="16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Good</a:t>
                      </a:r>
                      <a:endParaRPr kumimoji="0" lang="en-US" altLang="zh-CN" sz="16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Bad</a:t>
                      </a:r>
                      <a:endParaRPr kumimoji="0" lang="en-US" altLang="zh-CN" sz="16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Excellent</a:t>
                      </a:r>
                      <a:endParaRPr kumimoji="0" lang="en-US" altLang="zh-CN" sz="16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76250">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Energy consumption</a:t>
                      </a:r>
                      <a:endParaRPr kumimoji="0" lang="en-US" altLang="zh-CN" sz="1200" b="1"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Lower medium</a:t>
                      </a:r>
                      <a:endParaRPr kumimoji="0" lang="en-US" altLang="zh-CN" sz="16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Upper medium</a:t>
                      </a:r>
                      <a:endParaRPr kumimoji="0" lang="en-US" altLang="zh-CN" sz="16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High</a:t>
                      </a:r>
                      <a:endParaRPr kumimoji="0" lang="en-US" altLang="zh-CN" sz="16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High</a:t>
                      </a:r>
                      <a:endParaRPr kumimoji="0" lang="en-US" altLang="zh-CN" sz="16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77838">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Area</a:t>
                      </a:r>
                      <a:endParaRPr kumimoji="0" lang="en-US" altLang="zh-CN" sz="1200" b="1"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Lower medium</a:t>
                      </a:r>
                      <a:endParaRPr kumimoji="0" lang="en-US" altLang="zh-CN" sz="16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Small</a:t>
                      </a:r>
                      <a:endParaRPr kumimoji="0" lang="en-US" altLang="zh-CN" sz="16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Lower medium</a:t>
                      </a:r>
                      <a:endParaRPr kumimoji="0" lang="en-US" altLang="zh-CN" sz="16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Upper medium</a:t>
                      </a:r>
                      <a:endParaRPr kumimoji="0" lang="en-US" altLang="zh-CN" sz="16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76250">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Weight of equipment</a:t>
                      </a:r>
                      <a:endParaRPr kumimoji="0" lang="en-US" altLang="zh-CN" sz="1200" b="1"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Lower medium</a:t>
                      </a:r>
                      <a:endParaRPr kumimoji="0" lang="en-US" altLang="zh-CN" sz="16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Lower medium</a:t>
                      </a:r>
                      <a:endParaRPr kumimoji="0" lang="en-US" altLang="zh-CN" sz="16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Lower medium</a:t>
                      </a:r>
                      <a:endParaRPr kumimoji="0" lang="en-US" altLang="zh-CN" sz="16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Upper medium</a:t>
                      </a:r>
                      <a:endParaRPr kumimoji="0" lang="en-US" altLang="zh-CN" sz="16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77838">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Outgrowth</a:t>
                      </a:r>
                      <a:endParaRPr kumimoji="0" lang="en-US" altLang="zh-CN" sz="1200" b="1"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Strong liquid</a:t>
                      </a:r>
                      <a:endParaRPr kumimoji="0" lang="en-US" altLang="zh-CN" sz="16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Strong liquid</a:t>
                      </a:r>
                      <a:endParaRPr kumimoji="0" lang="en-US" altLang="zh-CN" sz="16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Impurity</a:t>
                      </a:r>
                      <a:endParaRPr kumimoji="0" lang="en-US" altLang="zh-CN" sz="16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Gas</a:t>
                      </a:r>
                      <a:endParaRPr kumimoji="0" lang="en-US" altLang="zh-CN" sz="16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76250">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Reliability</a:t>
                      </a:r>
                      <a:endParaRPr kumimoji="0" lang="en-US" altLang="zh-CN" sz="1200" b="1"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Upper medium</a:t>
                      </a:r>
                      <a:endParaRPr kumimoji="0" lang="en-US" altLang="zh-CN" sz="16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Upper medium</a:t>
                      </a:r>
                      <a:endParaRPr kumimoji="0" lang="en-US" altLang="zh-CN" sz="16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High</a:t>
                      </a:r>
                      <a:endParaRPr kumimoji="0" lang="en-US" altLang="zh-CN" sz="16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High</a:t>
                      </a:r>
                      <a:endParaRPr kumimoji="0" lang="en-US" altLang="zh-CN" sz="16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77838">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System running</a:t>
                      </a:r>
                      <a:endParaRPr kumimoji="0" lang="en-US" altLang="zh-CN" sz="1200" b="1"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Simple</a:t>
                      </a:r>
                      <a:endParaRPr kumimoji="0" lang="en-US" altLang="zh-CN" sz="16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Simple</a:t>
                      </a:r>
                      <a:endParaRPr kumimoji="0" lang="en-US" altLang="zh-CN" sz="16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Simple</a:t>
                      </a:r>
                      <a:endParaRPr kumimoji="0" lang="en-US" altLang="zh-CN" sz="16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Upper medium</a:t>
                      </a:r>
                      <a:endParaRPr kumimoji="0" lang="en-US" altLang="zh-CN" sz="16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143280212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95" name="Rectangle 331"/>
          <p:cNvSpPr>
            <a:spLocks noGrp="1" noChangeArrowheads="1"/>
          </p:cNvSpPr>
          <p:nvPr>
            <p:ph type="title"/>
          </p:nvPr>
        </p:nvSpPr>
        <p:spPr/>
        <p:txBody>
          <a:bodyPr/>
          <a:lstStyle/>
          <a:p>
            <a:endParaRPr lang="en-US"/>
          </a:p>
        </p:txBody>
      </p:sp>
      <p:graphicFrame>
        <p:nvGraphicFramePr>
          <p:cNvPr id="12259" name="Group 995"/>
          <p:cNvGraphicFramePr>
            <a:graphicFrameLocks noGrp="1"/>
          </p:cNvGraphicFramePr>
          <p:nvPr>
            <p:ph type="tbl" idx="1"/>
          </p:nvPr>
        </p:nvGraphicFramePr>
        <p:xfrm>
          <a:off x="179388" y="1600200"/>
          <a:ext cx="8785225" cy="5155248"/>
        </p:xfrm>
        <a:graphic>
          <a:graphicData uri="http://schemas.openxmlformats.org/drawingml/2006/table">
            <a:tbl>
              <a:tblPr/>
              <a:tblGrid>
                <a:gridCol w="1803400"/>
                <a:gridCol w="2365375"/>
                <a:gridCol w="1576387"/>
                <a:gridCol w="1576388"/>
                <a:gridCol w="1463675"/>
              </a:tblGrid>
              <a:tr h="4318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Project</a:t>
                      </a:r>
                      <a:endParaRPr kumimoji="0" lang="en-US" altLang="zh-CN" sz="1600" b="1"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SCWO</a:t>
                      </a:r>
                      <a:endParaRPr kumimoji="0" lang="en-US" altLang="zh-CN" sz="1600" b="1"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BWRS</a:t>
                      </a:r>
                      <a:endParaRPr kumimoji="0" lang="en-US" altLang="zh-CN" sz="1600" b="1"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UBR</a:t>
                      </a:r>
                      <a:endParaRPr kumimoji="0" lang="en-US" altLang="zh-CN" sz="1600" b="1"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Lyophilization</a:t>
                      </a:r>
                      <a:endParaRPr kumimoji="0" lang="en-US" altLang="zh-CN" sz="1600" b="1"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0008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Operating condition</a:t>
                      </a:r>
                      <a:endParaRPr kumimoji="0" lang="en-US" altLang="zh-CN" sz="1400" b="1"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High temperature and pressure</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Oxygen required </a:t>
                      </a:r>
                      <a:endParaRPr kumimoji="0" lang="en-US" altLang="zh-CN" sz="12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Normal temperature</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Oxygen required</a:t>
                      </a:r>
                      <a:endParaRPr kumimoji="0" lang="en-US" altLang="zh-CN" sz="12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Normal temperature</a:t>
                      </a:r>
                      <a:endParaRPr kumimoji="0" lang="en-US" altLang="zh-CN" sz="12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Low temperature</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Vacuum</a:t>
                      </a:r>
                      <a:endParaRPr kumimoji="0" lang="en-US" altLang="zh-CN" sz="12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9144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Coefficient of recovery</a:t>
                      </a:r>
                      <a:endParaRPr kumimoji="0" lang="en-US" altLang="zh-CN" sz="1400" b="1"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Arial" charset="0"/>
                          <a:ea typeface="宋体" pitchFamily="2" charset="-122"/>
                        </a:rPr>
                        <a:t>--</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Approximate 100%</a:t>
                      </a:r>
                      <a:endParaRPr kumimoji="0" lang="en-US" altLang="zh-CN" sz="16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Approximate 100%</a:t>
                      </a:r>
                      <a:endParaRPr kumimoji="0" lang="en-US" altLang="zh-CN" sz="16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98%</a:t>
                      </a:r>
                      <a:endParaRPr kumimoji="0" lang="en-US" altLang="zh-CN" sz="16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318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Treatment effectiveness</a:t>
                      </a:r>
                      <a:endParaRPr kumimoji="0" lang="en-US" altLang="zh-CN" sz="1400" b="1"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Upper medium</a:t>
                      </a:r>
                      <a:endParaRPr kumimoji="0" lang="en-US" altLang="zh-CN" sz="16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Medium</a:t>
                      </a:r>
                      <a:endParaRPr kumimoji="0" lang="en-US" altLang="zh-CN" sz="16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Medium</a:t>
                      </a:r>
                      <a:endParaRPr kumimoji="0" lang="en-US" altLang="zh-CN" sz="16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Good</a:t>
                      </a:r>
                      <a:endParaRPr kumimoji="0" lang="en-US" altLang="zh-CN" sz="16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318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Energy consumption</a:t>
                      </a:r>
                      <a:endParaRPr kumimoji="0" lang="en-US" altLang="zh-CN" sz="1400" b="1"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High</a:t>
                      </a:r>
                      <a:endParaRPr kumimoji="0" lang="en-US" altLang="zh-CN" sz="16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Low</a:t>
                      </a:r>
                      <a:endParaRPr kumimoji="0" lang="en-US" altLang="zh-CN" sz="16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Low</a:t>
                      </a:r>
                      <a:endParaRPr kumimoji="0" lang="en-US" altLang="zh-CN" sz="16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Low</a:t>
                      </a:r>
                      <a:endParaRPr kumimoji="0" lang="en-US" altLang="zh-CN" sz="16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318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Area</a:t>
                      </a:r>
                      <a:endParaRPr kumimoji="0" lang="en-US" altLang="zh-CN" sz="1400" b="1"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Upper medium</a:t>
                      </a:r>
                      <a:endParaRPr kumimoji="0" lang="en-US" altLang="zh-CN" sz="16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Large</a:t>
                      </a:r>
                      <a:endParaRPr kumimoji="0" lang="en-US" altLang="zh-CN" sz="16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Large</a:t>
                      </a:r>
                      <a:endParaRPr kumimoji="0" lang="en-US" altLang="zh-CN" sz="16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Upper medium</a:t>
                      </a:r>
                      <a:endParaRPr kumimoji="0" lang="en-US" altLang="zh-CN" sz="16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318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Weight of equipment</a:t>
                      </a:r>
                      <a:endParaRPr kumimoji="0" lang="en-US" altLang="zh-CN" sz="1400" b="1"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Upper medium</a:t>
                      </a:r>
                      <a:endParaRPr kumimoji="0" lang="en-US" altLang="zh-CN" sz="16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Heavy</a:t>
                      </a:r>
                      <a:endParaRPr kumimoji="0" lang="en-US" altLang="zh-CN" sz="16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Heavy</a:t>
                      </a:r>
                      <a:endParaRPr kumimoji="0" lang="en-US" altLang="zh-CN" sz="16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Lower Medium</a:t>
                      </a:r>
                      <a:endParaRPr kumimoji="0" lang="en-US" altLang="zh-CN" sz="16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318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Outgrowth</a:t>
                      </a:r>
                      <a:endParaRPr kumimoji="0" lang="en-US" altLang="zh-CN" sz="1400" b="1"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Gas</a:t>
                      </a:r>
                      <a:endParaRPr kumimoji="0" lang="en-US" altLang="zh-CN" sz="16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Gas</a:t>
                      </a:r>
                      <a:endParaRPr kumimoji="0" lang="en-US" altLang="zh-CN" sz="16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Gas</a:t>
                      </a:r>
                      <a:endParaRPr kumimoji="0" lang="en-US" altLang="zh-CN" sz="16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Strong liquid </a:t>
                      </a:r>
                      <a:endParaRPr kumimoji="0" lang="en-US" altLang="zh-CN" sz="16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318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Reliability</a:t>
                      </a:r>
                      <a:endParaRPr kumimoji="0" lang="en-US" altLang="zh-CN" sz="1400" b="1"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Lower medium</a:t>
                      </a:r>
                      <a:endParaRPr kumimoji="0" lang="en-US" altLang="zh-CN" sz="16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Low</a:t>
                      </a:r>
                      <a:endParaRPr kumimoji="0" lang="en-US" altLang="zh-CN" sz="16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Low</a:t>
                      </a:r>
                      <a:endParaRPr kumimoji="0" lang="en-US" altLang="zh-CN" sz="16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High</a:t>
                      </a:r>
                      <a:endParaRPr kumimoji="0" lang="en-US" altLang="zh-CN" sz="16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318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System running</a:t>
                      </a:r>
                      <a:endParaRPr kumimoji="0" lang="en-US" altLang="zh-CN" sz="1400" b="1"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Upper medium</a:t>
                      </a:r>
                      <a:endParaRPr kumimoji="0" lang="en-US" altLang="zh-CN" sz="16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Complex</a:t>
                      </a:r>
                      <a:endParaRPr kumimoji="0" lang="en-US" altLang="zh-CN" sz="16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Complex</a:t>
                      </a:r>
                      <a:endParaRPr kumimoji="0" lang="en-US" altLang="zh-CN" sz="16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Simple</a:t>
                      </a:r>
                      <a:endParaRPr kumimoji="0" lang="en-US" altLang="zh-CN" sz="16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235047516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altLang="zh-CN"/>
              <a:t>Material Waste</a:t>
            </a:r>
          </a:p>
        </p:txBody>
      </p:sp>
      <p:sp>
        <p:nvSpPr>
          <p:cNvPr id="15363" name="Rectangle 3"/>
          <p:cNvSpPr>
            <a:spLocks noGrp="1" noChangeArrowheads="1"/>
          </p:cNvSpPr>
          <p:nvPr>
            <p:ph type="body" idx="1"/>
          </p:nvPr>
        </p:nvSpPr>
        <p:spPr>
          <a:xfrm>
            <a:off x="457200" y="1600200"/>
            <a:ext cx="8362950" cy="4525963"/>
          </a:xfrm>
        </p:spPr>
        <p:txBody>
          <a:bodyPr/>
          <a:lstStyle/>
          <a:p>
            <a:pPr marL="609600" indent="-609600"/>
            <a:r>
              <a:rPr lang="en-US" altLang="zh-CN" sz="2800"/>
              <a:t>Material waste management for future long-duration missions requires consideration of:</a:t>
            </a:r>
          </a:p>
          <a:p>
            <a:pPr marL="609600" indent="-609600">
              <a:buFontTx/>
              <a:buNone/>
            </a:pPr>
            <a:endParaRPr lang="en-US" altLang="zh-CN" sz="2800"/>
          </a:p>
          <a:p>
            <a:pPr marL="609600" indent="-609600">
              <a:buFontTx/>
              <a:buAutoNum type="arabicPeriod"/>
            </a:pPr>
            <a:r>
              <a:rPr lang="en-US" altLang="zh-CN" sz="1800"/>
              <a:t>Paper, Tape, Hygiene Products, and Clothing</a:t>
            </a:r>
          </a:p>
          <a:p>
            <a:pPr marL="609600" indent="-609600">
              <a:buFontTx/>
              <a:buAutoNum type="arabicPeriod"/>
            </a:pPr>
            <a:endParaRPr lang="en-US" altLang="zh-CN" sz="1800"/>
          </a:p>
          <a:p>
            <a:pPr marL="609600" indent="-609600">
              <a:buFontTx/>
              <a:buAutoNum type="arabicPeriod"/>
            </a:pPr>
            <a:r>
              <a:rPr lang="en-US" altLang="zh-CN" sz="1800"/>
              <a:t>Medicines </a:t>
            </a:r>
          </a:p>
          <a:p>
            <a:pPr marL="609600" indent="-609600">
              <a:buFontTx/>
              <a:buAutoNum type="arabicPeriod"/>
            </a:pPr>
            <a:endParaRPr lang="en-US" altLang="zh-CN" sz="1800"/>
          </a:p>
          <a:p>
            <a:pPr marL="609600" indent="-609600">
              <a:buFontTx/>
              <a:buAutoNum type="arabicPeriod"/>
            </a:pPr>
            <a:r>
              <a:rPr lang="en-US" altLang="zh-CN" sz="1800"/>
              <a:t>Equipments consumption (Including filter, catalysts and accessories replacement)</a:t>
            </a:r>
          </a:p>
        </p:txBody>
      </p:sp>
    </p:spTree>
    <p:extLst>
      <p:ext uri="{BB962C8B-B14F-4D97-AF65-F5344CB8AC3E}">
        <p14:creationId xmlns:p14="http://schemas.microsoft.com/office/powerpoint/2010/main" val="119809887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Thermal</a:t>
            </a:r>
            <a:r>
              <a:rPr lang="en-GB" dirty="0" smtClean="0"/>
              <a:t> </a:t>
            </a:r>
            <a:r>
              <a:rPr lang="en-GB" dirty="0" smtClean="0"/>
              <a:t>Recycling Processes</a:t>
            </a:r>
            <a:endParaRPr lang="en-GB" dirty="0"/>
          </a:p>
        </p:txBody>
      </p:sp>
      <p:sp>
        <p:nvSpPr>
          <p:cNvPr id="3" name="Subtitle 2"/>
          <p:cNvSpPr>
            <a:spLocks noGrp="1"/>
          </p:cNvSpPr>
          <p:nvPr>
            <p:ph type="subTitle" idx="1"/>
          </p:nvPr>
        </p:nvSpPr>
        <p:spPr/>
        <p:txBody>
          <a:bodyPr/>
          <a:lstStyle/>
          <a:p>
            <a:r>
              <a:rPr lang="en-GB" dirty="0" smtClean="0"/>
              <a:t>Lois </a:t>
            </a:r>
            <a:r>
              <a:rPr lang="en-GB" dirty="0" err="1" smtClean="0"/>
              <a:t>Doig</a:t>
            </a:r>
            <a:endParaRPr lang="en-GB" dirty="0" smtClean="0"/>
          </a:p>
          <a:p>
            <a:r>
              <a:rPr lang="en-GB" dirty="0" smtClean="0"/>
              <a:t>James Young</a:t>
            </a:r>
            <a:endParaRPr lang="en-GB" dirty="0"/>
          </a:p>
        </p:txBody>
      </p:sp>
    </p:spTree>
    <p:extLst>
      <p:ext uri="{BB962C8B-B14F-4D97-AF65-F5344CB8AC3E}">
        <p14:creationId xmlns:p14="http://schemas.microsoft.com/office/powerpoint/2010/main" val="325683421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Note on Thermal Energy System</a:t>
            </a:r>
            <a:endParaRPr lang="en-GB" dirty="0"/>
          </a:p>
        </p:txBody>
      </p:sp>
      <p:sp>
        <p:nvSpPr>
          <p:cNvPr id="3" name="Content Placeholder 2"/>
          <p:cNvSpPr>
            <a:spLocks noGrp="1"/>
          </p:cNvSpPr>
          <p:nvPr>
            <p:ph idx="1"/>
          </p:nvPr>
        </p:nvSpPr>
        <p:spPr/>
        <p:txBody>
          <a:bodyPr/>
          <a:lstStyle/>
          <a:p>
            <a:r>
              <a:rPr lang="en-GB" dirty="0" smtClean="0"/>
              <a:t>The station is assumed to have high levels of insulation, like the international space station, meaning it can be considered (for now) to be perfectly insulated.</a:t>
            </a:r>
          </a:p>
          <a:p>
            <a:r>
              <a:rPr lang="en-GB" dirty="0" smtClean="0"/>
              <a:t>The effects of solar radiation, therefore, are negligible.  </a:t>
            </a:r>
          </a:p>
          <a:p>
            <a:r>
              <a:rPr lang="en-GB" dirty="0" smtClean="0"/>
              <a:t>Temperatures in the station are only dependent on the energy systems within.</a:t>
            </a:r>
            <a:endParaRPr lang="en-GB" dirty="0"/>
          </a:p>
        </p:txBody>
      </p:sp>
    </p:spTree>
    <p:extLst>
      <p:ext uri="{BB962C8B-B14F-4D97-AF65-F5344CB8AC3E}">
        <p14:creationId xmlns:p14="http://schemas.microsoft.com/office/powerpoint/2010/main" val="200024691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Reasoning Behind Thermal Recycling</a:t>
            </a:r>
            <a:endParaRPr lang="en-GB" dirty="0"/>
          </a:p>
        </p:txBody>
      </p:sp>
      <p:sp>
        <p:nvSpPr>
          <p:cNvPr id="3" name="Content Placeholder 2"/>
          <p:cNvSpPr>
            <a:spLocks noGrp="1"/>
          </p:cNvSpPr>
          <p:nvPr>
            <p:ph idx="1"/>
          </p:nvPr>
        </p:nvSpPr>
        <p:spPr/>
        <p:txBody>
          <a:bodyPr/>
          <a:lstStyle/>
          <a:p>
            <a:r>
              <a:rPr lang="en-GB" dirty="0" smtClean="0"/>
              <a:t>Nuclear reactor is considered an unlimited energy resource.  However, there are advantages to minimising energy usage:</a:t>
            </a:r>
          </a:p>
          <a:p>
            <a:pPr>
              <a:buNone/>
            </a:pPr>
            <a:r>
              <a:rPr lang="en-GB" dirty="0" smtClean="0"/>
              <a:t>	- leaves more energy for charging batteries of vehicles</a:t>
            </a:r>
          </a:p>
          <a:p>
            <a:pPr>
              <a:buNone/>
            </a:pPr>
            <a:r>
              <a:rPr lang="en-GB" dirty="0" smtClean="0"/>
              <a:t>	- leaves the possibility to expand the station without adding another nuclear generator</a:t>
            </a:r>
          </a:p>
          <a:p>
            <a:pPr>
              <a:buNone/>
            </a:pPr>
            <a:r>
              <a:rPr lang="en-GB" dirty="0" smtClean="0"/>
              <a:t>	- good engineering practice</a:t>
            </a:r>
            <a:endParaRPr lang="en-GB" dirty="0"/>
          </a:p>
        </p:txBody>
      </p:sp>
    </p:spTree>
    <p:extLst>
      <p:ext uri="{BB962C8B-B14F-4D97-AF65-F5344CB8AC3E}">
        <p14:creationId xmlns:p14="http://schemas.microsoft.com/office/powerpoint/2010/main" val="106936700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Heat Exchangers in Hanford Report</a:t>
            </a:r>
            <a:endParaRPr lang="en-GB" dirty="0"/>
          </a:p>
        </p:txBody>
      </p:sp>
      <p:sp>
        <p:nvSpPr>
          <p:cNvPr id="3" name="Content Placeholder 2"/>
          <p:cNvSpPr>
            <a:spLocks noGrp="1"/>
          </p:cNvSpPr>
          <p:nvPr>
            <p:ph idx="1"/>
          </p:nvPr>
        </p:nvSpPr>
        <p:spPr/>
        <p:txBody>
          <a:bodyPr/>
          <a:lstStyle/>
          <a:p>
            <a:r>
              <a:rPr lang="en-GB" dirty="0" smtClean="0"/>
              <a:t>AAA (avionic air assembly) provides air cooling for the equipment.  Heat is removed from the FDS (fire detection &amp; suppression)  and transferred to radiators.</a:t>
            </a:r>
          </a:p>
          <a:p>
            <a:r>
              <a:rPr lang="en-GB" dirty="0" smtClean="0"/>
              <a:t>CCAA (common cabin air assemblies) used to cool, dehumidify and circulate the cabin air.  Heat (and water) removed as condensate and stored in condensate tank.</a:t>
            </a:r>
            <a:endParaRPr lang="en-GB" dirty="0"/>
          </a:p>
        </p:txBody>
      </p:sp>
    </p:spTree>
    <p:extLst>
      <p:ext uri="{BB962C8B-B14F-4D97-AF65-F5344CB8AC3E}">
        <p14:creationId xmlns:p14="http://schemas.microsoft.com/office/powerpoint/2010/main" val="212884896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Unaddressed Thermal Processes</a:t>
            </a:r>
            <a:endParaRPr lang="en-GB" dirty="0"/>
          </a:p>
        </p:txBody>
      </p:sp>
      <p:sp>
        <p:nvSpPr>
          <p:cNvPr id="3" name="Content Placeholder 2"/>
          <p:cNvSpPr>
            <a:spLocks noGrp="1"/>
          </p:cNvSpPr>
          <p:nvPr>
            <p:ph sz="half" idx="1"/>
          </p:nvPr>
        </p:nvSpPr>
        <p:spPr/>
        <p:txBody>
          <a:bodyPr/>
          <a:lstStyle/>
          <a:p>
            <a:pPr>
              <a:buNone/>
            </a:pPr>
            <a:r>
              <a:rPr lang="en-GB" u="sng" dirty="0" smtClean="0"/>
              <a:t>Exothermic Processes</a:t>
            </a:r>
          </a:p>
          <a:p>
            <a:r>
              <a:rPr lang="en-GB" dirty="0" smtClean="0"/>
              <a:t>Oxygen Generation Assembly</a:t>
            </a:r>
          </a:p>
          <a:p>
            <a:r>
              <a:rPr lang="en-GB" dirty="0" smtClean="0"/>
              <a:t>Fire Detection and Suppression</a:t>
            </a:r>
          </a:p>
          <a:p>
            <a:r>
              <a:rPr lang="en-GB" dirty="0" smtClean="0"/>
              <a:t>Oxygen Generation Assembly</a:t>
            </a:r>
          </a:p>
          <a:p>
            <a:r>
              <a:rPr lang="en-GB" dirty="0" smtClean="0"/>
              <a:t>(WGS shift)</a:t>
            </a:r>
          </a:p>
          <a:p>
            <a:r>
              <a:rPr lang="en-GB" dirty="0" smtClean="0"/>
              <a:t>Refrigeration</a:t>
            </a:r>
            <a:endParaRPr lang="en-GB" dirty="0"/>
          </a:p>
        </p:txBody>
      </p:sp>
      <p:sp>
        <p:nvSpPr>
          <p:cNvPr id="4" name="Content Placeholder 3"/>
          <p:cNvSpPr>
            <a:spLocks noGrp="1"/>
          </p:cNvSpPr>
          <p:nvPr>
            <p:ph sz="half" idx="2"/>
          </p:nvPr>
        </p:nvSpPr>
        <p:spPr/>
        <p:txBody>
          <a:bodyPr/>
          <a:lstStyle/>
          <a:p>
            <a:pPr>
              <a:buNone/>
            </a:pPr>
            <a:r>
              <a:rPr lang="en-GB" u="sng" dirty="0" smtClean="0"/>
              <a:t>Endothermic</a:t>
            </a:r>
          </a:p>
          <a:p>
            <a:r>
              <a:rPr lang="en-GB" dirty="0" smtClean="0"/>
              <a:t>(Sabatier)</a:t>
            </a:r>
          </a:p>
          <a:p>
            <a:r>
              <a:rPr lang="en-GB" dirty="0" smtClean="0"/>
              <a:t>Water for hygiene</a:t>
            </a:r>
          </a:p>
          <a:p>
            <a:r>
              <a:rPr lang="en-GB" dirty="0" smtClean="0"/>
              <a:t>Laundry water</a:t>
            </a:r>
          </a:p>
          <a:p>
            <a:r>
              <a:rPr lang="en-GB" dirty="0" smtClean="0"/>
              <a:t>Internal radiators</a:t>
            </a:r>
          </a:p>
        </p:txBody>
      </p:sp>
    </p:spTree>
    <p:extLst>
      <p:ext uri="{BB962C8B-B14F-4D97-AF65-F5344CB8AC3E}">
        <p14:creationId xmlns:p14="http://schemas.microsoft.com/office/powerpoint/2010/main" val="347795025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Recommendations</a:t>
            </a:r>
            <a:endParaRPr lang="en-GB" dirty="0"/>
          </a:p>
        </p:txBody>
      </p:sp>
      <p:sp>
        <p:nvSpPr>
          <p:cNvPr id="3" name="Content Placeholder 2"/>
          <p:cNvSpPr>
            <a:spLocks noGrp="1"/>
          </p:cNvSpPr>
          <p:nvPr>
            <p:ph idx="1"/>
          </p:nvPr>
        </p:nvSpPr>
        <p:spPr/>
        <p:txBody>
          <a:bodyPr/>
          <a:lstStyle/>
          <a:p>
            <a:r>
              <a:rPr lang="en-GB" dirty="0" smtClean="0"/>
              <a:t>A thermal recycling system should be set up between some (or all) of these processes to minimise energy losses.</a:t>
            </a:r>
          </a:p>
          <a:p>
            <a:r>
              <a:rPr lang="en-GB" dirty="0" smtClean="0"/>
              <a:t>Any excess heat should be removed via ammonia</a:t>
            </a:r>
          </a:p>
          <a:p>
            <a:endParaRPr lang="en-GB" dirty="0"/>
          </a:p>
        </p:txBody>
      </p:sp>
    </p:spTree>
    <p:extLst>
      <p:ext uri="{BB962C8B-B14F-4D97-AF65-F5344CB8AC3E}">
        <p14:creationId xmlns:p14="http://schemas.microsoft.com/office/powerpoint/2010/main" val="355840416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Biological Tech</a:t>
            </a:r>
            <a:endParaRPr lang="en-GB" dirty="0"/>
          </a:p>
        </p:txBody>
      </p:sp>
      <p:sp>
        <p:nvSpPr>
          <p:cNvPr id="3" name="Content Placeholder 2"/>
          <p:cNvSpPr>
            <a:spLocks noGrp="1"/>
          </p:cNvSpPr>
          <p:nvPr>
            <p:ph idx="1"/>
          </p:nvPr>
        </p:nvSpPr>
        <p:spPr/>
        <p:txBody>
          <a:bodyPr>
            <a:normAutofit fontScale="77500" lnSpcReduction="20000"/>
          </a:bodyPr>
          <a:lstStyle/>
          <a:p>
            <a:pPr>
              <a:buNone/>
            </a:pPr>
            <a:r>
              <a:rPr lang="en-GB" b="1" dirty="0" smtClean="0"/>
              <a:t>Digestion</a:t>
            </a:r>
          </a:p>
          <a:p>
            <a:r>
              <a:rPr lang="en-GB" dirty="0" smtClean="0"/>
              <a:t>Standard technology used for municipal waste treatment</a:t>
            </a:r>
          </a:p>
          <a:p>
            <a:r>
              <a:rPr lang="en-GB" dirty="0" smtClean="0"/>
              <a:t>Utilises micro-organisms to  (an/)aerobically digest  the waste components in the water</a:t>
            </a:r>
          </a:p>
          <a:p>
            <a:r>
              <a:rPr lang="en-GB" dirty="0" smtClean="0"/>
              <a:t>Consists of combinations of </a:t>
            </a:r>
            <a:r>
              <a:rPr lang="en-GB" dirty="0" err="1" smtClean="0"/>
              <a:t>sedimenters</a:t>
            </a:r>
            <a:r>
              <a:rPr lang="en-GB" dirty="0" smtClean="0"/>
              <a:t>, mixers and filters, digesters</a:t>
            </a:r>
          </a:p>
          <a:p>
            <a:r>
              <a:rPr lang="en-GB" dirty="0" smtClean="0"/>
              <a:t>Produces biogas (mostly methane) , liquid sludge(potential fertiliser) and water</a:t>
            </a:r>
          </a:p>
          <a:p>
            <a:endParaRPr lang="en-GB" dirty="0"/>
          </a:p>
          <a:p>
            <a:r>
              <a:rPr lang="en-GB" dirty="0" smtClean="0"/>
              <a:t>Micro-organisms highly sensitive to environmental changes such as temperature</a:t>
            </a:r>
          </a:p>
          <a:p>
            <a:r>
              <a:rPr lang="en-GB" dirty="0" smtClean="0"/>
              <a:t>Reliant on living creatures for life support, increasing risk.</a:t>
            </a:r>
            <a:endParaRPr lang="en-GB"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Methods of Removing Excess Heat</a:t>
            </a:r>
            <a:endParaRPr lang="en-GB" dirty="0"/>
          </a:p>
        </p:txBody>
      </p:sp>
      <p:sp>
        <p:nvSpPr>
          <p:cNvPr id="3" name="Content Placeholder 2"/>
          <p:cNvSpPr>
            <a:spLocks noGrp="1"/>
          </p:cNvSpPr>
          <p:nvPr>
            <p:ph idx="1"/>
          </p:nvPr>
        </p:nvSpPr>
        <p:spPr/>
        <p:txBody>
          <a:bodyPr>
            <a:normAutofit fontScale="92500" lnSpcReduction="10000"/>
          </a:bodyPr>
          <a:lstStyle/>
          <a:p>
            <a:r>
              <a:rPr lang="en-GB" dirty="0" smtClean="0"/>
              <a:t>If the heat generated within the station is found to be too great, it can be removed using a TCS (thermal control subsystem).</a:t>
            </a:r>
          </a:p>
          <a:p>
            <a:r>
              <a:rPr lang="en-GB" dirty="0" smtClean="0"/>
              <a:t>Heat is removed by water and transferred to ammonia in a heat exchanger.</a:t>
            </a:r>
          </a:p>
          <a:p>
            <a:r>
              <a:rPr lang="en-GB" dirty="0" smtClean="0"/>
              <a:t>Ammonia is pumped outside the station where it transfers energy to space (low </a:t>
            </a:r>
            <a:r>
              <a:rPr lang="en-GB" dirty="0" err="1" smtClean="0"/>
              <a:t>m.p</a:t>
            </a:r>
            <a:r>
              <a:rPr lang="en-GB" dirty="0" smtClean="0"/>
              <a:t>. of NH3 means it does not freeze)</a:t>
            </a:r>
          </a:p>
          <a:p>
            <a:r>
              <a:rPr lang="en-GB" dirty="0" smtClean="0"/>
              <a:t>Radiators are “anti-sun tracking radiators with Z-93 surface coating”</a:t>
            </a:r>
            <a:endParaRPr lang="en-GB" dirty="0"/>
          </a:p>
        </p:txBody>
      </p:sp>
    </p:spTree>
    <p:extLst>
      <p:ext uri="{BB962C8B-B14F-4D97-AF65-F5344CB8AC3E}">
        <p14:creationId xmlns:p14="http://schemas.microsoft.com/office/powerpoint/2010/main" val="2127660862"/>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Air</a:t>
            </a:r>
            <a:r>
              <a:rPr lang="en-GB" dirty="0" smtClean="0"/>
              <a:t> </a:t>
            </a:r>
            <a:r>
              <a:rPr lang="en-GB" dirty="0" smtClean="0"/>
              <a:t>Recycling Processes</a:t>
            </a:r>
            <a:endParaRPr lang="en-GB" dirty="0"/>
          </a:p>
        </p:txBody>
      </p:sp>
      <p:sp>
        <p:nvSpPr>
          <p:cNvPr id="3" name="Subtitle 2"/>
          <p:cNvSpPr>
            <a:spLocks noGrp="1"/>
          </p:cNvSpPr>
          <p:nvPr>
            <p:ph type="subTitle" idx="1"/>
          </p:nvPr>
        </p:nvSpPr>
        <p:spPr/>
        <p:txBody>
          <a:bodyPr/>
          <a:lstStyle/>
          <a:p>
            <a:r>
              <a:rPr lang="en-GB" dirty="0" err="1" smtClean="0"/>
              <a:t>Charly</a:t>
            </a:r>
            <a:r>
              <a:rPr lang="en-GB" dirty="0" smtClean="0"/>
              <a:t> Raymond</a:t>
            </a:r>
            <a:endParaRPr lang="en-GB" dirty="0" smtClean="0"/>
          </a:p>
          <a:p>
            <a:r>
              <a:rPr lang="en-GB" dirty="0" smtClean="0"/>
              <a:t>Jamie </a:t>
            </a:r>
            <a:r>
              <a:rPr lang="en-GB" dirty="0" err="1" smtClean="0"/>
              <a:t>Cassels</a:t>
            </a:r>
            <a:endParaRPr lang="en-GB" dirty="0"/>
          </a:p>
        </p:txBody>
      </p:sp>
    </p:spTree>
    <p:extLst>
      <p:ext uri="{BB962C8B-B14F-4D97-AF65-F5344CB8AC3E}">
        <p14:creationId xmlns:p14="http://schemas.microsoft.com/office/powerpoint/2010/main" val="4028026850"/>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General Cycle</a:t>
            </a:r>
            <a:endParaRPr lang="en-GB" dirty="0"/>
          </a:p>
        </p:txBody>
      </p:sp>
      <p:graphicFrame>
        <p:nvGraphicFramePr>
          <p:cNvPr id="4" name="Content Placeholder 3"/>
          <p:cNvGraphicFramePr>
            <a:graphicFrameLocks noGrp="1"/>
          </p:cNvGraphicFramePr>
          <p:nvPr>
            <p:ph idx="1"/>
          </p:nvPr>
        </p:nvGraphicFramePr>
        <p:xfrm>
          <a:off x="1979712" y="1412776"/>
          <a:ext cx="5220000" cy="46413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62070311"/>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Possible Processes</a:t>
            </a:r>
            <a:endParaRPr lang="en-GB" dirty="0"/>
          </a:p>
        </p:txBody>
      </p:sp>
      <p:sp>
        <p:nvSpPr>
          <p:cNvPr id="3" name="Content Placeholder 2"/>
          <p:cNvSpPr>
            <a:spLocks noGrp="1"/>
          </p:cNvSpPr>
          <p:nvPr>
            <p:ph idx="1"/>
          </p:nvPr>
        </p:nvSpPr>
        <p:spPr/>
        <p:txBody>
          <a:bodyPr/>
          <a:lstStyle/>
          <a:p>
            <a:r>
              <a:rPr lang="en-GB" dirty="0" smtClean="0"/>
              <a:t>Sabatier Reaction</a:t>
            </a:r>
          </a:p>
          <a:p>
            <a:r>
              <a:rPr lang="en-GB" dirty="0" smtClean="0"/>
              <a:t>Reverse Water Gas Shift Reaction</a:t>
            </a:r>
          </a:p>
          <a:p>
            <a:r>
              <a:rPr lang="en-GB" dirty="0" smtClean="0"/>
              <a:t>Bosch Reaction</a:t>
            </a:r>
          </a:p>
          <a:p>
            <a:endParaRPr lang="en-GB" dirty="0" smtClean="0"/>
          </a:p>
          <a:p>
            <a:r>
              <a:rPr lang="en-GB" dirty="0" smtClean="0"/>
              <a:t>Advantages?</a:t>
            </a:r>
          </a:p>
          <a:p>
            <a:r>
              <a:rPr lang="en-GB" dirty="0" smtClean="0"/>
              <a:t>Disadvantages?</a:t>
            </a:r>
          </a:p>
          <a:p>
            <a:r>
              <a:rPr lang="en-GB" dirty="0" smtClean="0"/>
              <a:t>Uses of </a:t>
            </a:r>
            <a:r>
              <a:rPr lang="en-GB" dirty="0" err="1" smtClean="0"/>
              <a:t>byproducts</a:t>
            </a:r>
            <a:endParaRPr lang="en-GB" dirty="0" smtClean="0"/>
          </a:p>
        </p:txBody>
      </p:sp>
    </p:spTree>
    <p:extLst>
      <p:ext uri="{BB962C8B-B14F-4D97-AF65-F5344CB8AC3E}">
        <p14:creationId xmlns:p14="http://schemas.microsoft.com/office/powerpoint/2010/main" val="915912192"/>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Sabatier Reaction</a:t>
            </a:r>
            <a:endParaRPr lang="en-GB" dirty="0"/>
          </a:p>
        </p:txBody>
      </p:sp>
      <p:sp>
        <p:nvSpPr>
          <p:cNvPr id="3" name="Content Placeholder 2"/>
          <p:cNvSpPr>
            <a:spLocks noGrp="1"/>
          </p:cNvSpPr>
          <p:nvPr>
            <p:ph idx="1"/>
          </p:nvPr>
        </p:nvSpPr>
        <p:spPr/>
        <p:txBody>
          <a:bodyPr/>
          <a:lstStyle/>
          <a:p>
            <a:pPr algn="ctr">
              <a:buNone/>
            </a:pPr>
            <a:r>
              <a:rPr lang="en-GB" b="1" dirty="0" smtClean="0"/>
              <a:t>CO</a:t>
            </a:r>
            <a:r>
              <a:rPr lang="en-GB" b="1" baseline="-25000" dirty="0" smtClean="0"/>
              <a:t>2</a:t>
            </a:r>
            <a:r>
              <a:rPr lang="en-GB" b="1" dirty="0" smtClean="0"/>
              <a:t> + 4H</a:t>
            </a:r>
            <a:r>
              <a:rPr lang="en-GB" b="1" baseline="-25000" dirty="0" smtClean="0"/>
              <a:t>2</a:t>
            </a:r>
            <a:r>
              <a:rPr lang="en-GB" b="1" dirty="0" smtClean="0"/>
              <a:t> </a:t>
            </a:r>
            <a:r>
              <a:rPr lang="en-GB" b="1" dirty="0" smtClean="0">
                <a:sym typeface="Wingdings"/>
              </a:rPr>
              <a:t> CH</a:t>
            </a:r>
            <a:r>
              <a:rPr lang="en-GB" b="1" baseline="-25000" dirty="0" smtClean="0">
                <a:sym typeface="Wingdings"/>
              </a:rPr>
              <a:t>4</a:t>
            </a:r>
            <a:r>
              <a:rPr lang="en-GB" b="1" dirty="0" smtClean="0">
                <a:sym typeface="Wingdings"/>
              </a:rPr>
              <a:t> + 2H</a:t>
            </a:r>
            <a:r>
              <a:rPr lang="en-GB" b="1" baseline="-25000" dirty="0" smtClean="0">
                <a:sym typeface="Wingdings"/>
              </a:rPr>
              <a:t>2</a:t>
            </a:r>
            <a:r>
              <a:rPr lang="en-GB" b="1" dirty="0" smtClean="0">
                <a:sym typeface="Wingdings"/>
              </a:rPr>
              <a:t>O</a:t>
            </a:r>
          </a:p>
          <a:p>
            <a:endParaRPr lang="en-GB" dirty="0" smtClean="0">
              <a:sym typeface="Wingdings"/>
            </a:endParaRPr>
          </a:p>
          <a:p>
            <a:r>
              <a:rPr lang="en-GB" dirty="0" smtClean="0">
                <a:sym typeface="Wingdings"/>
              </a:rPr>
              <a:t>High temp (~400</a:t>
            </a:r>
            <a:r>
              <a:rPr lang="en-GB" dirty="0" smtClean="0">
                <a:latin typeface="Calibri"/>
                <a:cs typeface="Calibri"/>
                <a:sym typeface="Wingdings"/>
              </a:rPr>
              <a:t>˚</a:t>
            </a:r>
            <a:r>
              <a:rPr lang="en-GB" dirty="0" smtClean="0">
                <a:sym typeface="Wingdings"/>
              </a:rPr>
              <a:t>C)and pressure needed.</a:t>
            </a:r>
          </a:p>
          <a:p>
            <a:r>
              <a:rPr lang="en-GB" dirty="0" smtClean="0">
                <a:sym typeface="Wingdings"/>
              </a:rPr>
              <a:t>Nickel catalyst (or ruthenium on alumina)</a:t>
            </a:r>
          </a:p>
          <a:p>
            <a:r>
              <a:rPr lang="en-GB" dirty="0" smtClean="0">
                <a:sym typeface="Wingdings"/>
              </a:rPr>
              <a:t>By-product : Methane – can be used for fuel on the surface of mars</a:t>
            </a:r>
          </a:p>
          <a:p>
            <a:r>
              <a:rPr lang="en-GB" dirty="0" smtClean="0">
                <a:sym typeface="Wingdings"/>
              </a:rPr>
              <a:t>Being researched for ISS</a:t>
            </a:r>
          </a:p>
          <a:p>
            <a:pPr>
              <a:buNone/>
            </a:pPr>
            <a:endParaRPr lang="en-GB" b="1" dirty="0"/>
          </a:p>
        </p:txBody>
      </p:sp>
    </p:spTree>
    <p:extLst>
      <p:ext uri="{BB962C8B-B14F-4D97-AF65-F5344CB8AC3E}">
        <p14:creationId xmlns:p14="http://schemas.microsoft.com/office/powerpoint/2010/main" val="2684656454"/>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Reverse Water Gas Shift Reaction</a:t>
            </a:r>
            <a:endParaRPr lang="en-GB" dirty="0"/>
          </a:p>
        </p:txBody>
      </p:sp>
      <p:sp>
        <p:nvSpPr>
          <p:cNvPr id="3" name="Content Placeholder 2"/>
          <p:cNvSpPr>
            <a:spLocks noGrp="1"/>
          </p:cNvSpPr>
          <p:nvPr>
            <p:ph idx="1"/>
          </p:nvPr>
        </p:nvSpPr>
        <p:spPr/>
        <p:txBody>
          <a:bodyPr/>
          <a:lstStyle/>
          <a:p>
            <a:pPr algn="ctr">
              <a:buNone/>
            </a:pPr>
            <a:r>
              <a:rPr lang="en-GB" b="1" dirty="0" smtClean="0"/>
              <a:t>CO</a:t>
            </a:r>
            <a:r>
              <a:rPr lang="en-GB" b="1" baseline="-25000" dirty="0" smtClean="0"/>
              <a:t>2</a:t>
            </a:r>
            <a:r>
              <a:rPr lang="en-GB" b="1" dirty="0" smtClean="0"/>
              <a:t> + H</a:t>
            </a:r>
            <a:r>
              <a:rPr lang="en-GB" b="1" baseline="-25000" dirty="0" smtClean="0"/>
              <a:t>2</a:t>
            </a:r>
            <a:r>
              <a:rPr lang="en-GB" b="1" dirty="0" smtClean="0"/>
              <a:t> </a:t>
            </a:r>
            <a:r>
              <a:rPr lang="en-GB" b="1" dirty="0" smtClean="0">
                <a:sym typeface="Wingdings"/>
              </a:rPr>
              <a:t> CO + H</a:t>
            </a:r>
            <a:r>
              <a:rPr lang="en-GB" b="1" baseline="-25000" dirty="0" smtClean="0">
                <a:sym typeface="Wingdings"/>
              </a:rPr>
              <a:t>2</a:t>
            </a:r>
            <a:r>
              <a:rPr lang="en-GB" b="1" dirty="0" smtClean="0">
                <a:sym typeface="Wingdings"/>
              </a:rPr>
              <a:t>O</a:t>
            </a:r>
            <a:endParaRPr lang="en-GB" b="1" dirty="0">
              <a:sym typeface="Wingdings"/>
            </a:endParaRPr>
          </a:p>
          <a:p>
            <a:endParaRPr lang="en-GB" dirty="0" smtClean="0"/>
          </a:p>
          <a:p>
            <a:r>
              <a:rPr lang="en-GB" dirty="0" smtClean="0"/>
              <a:t>High temp (~350</a:t>
            </a:r>
            <a:r>
              <a:rPr lang="en-GB" dirty="0" smtClean="0">
                <a:latin typeface="Calibri"/>
                <a:cs typeface="Calibri"/>
              </a:rPr>
              <a:t>˚</a:t>
            </a:r>
            <a:r>
              <a:rPr lang="en-GB" dirty="0" smtClean="0"/>
              <a:t>C needed)</a:t>
            </a:r>
          </a:p>
          <a:p>
            <a:r>
              <a:rPr lang="en-GB" dirty="0" smtClean="0"/>
              <a:t>Silica catalyst (with 5%wt Copper)</a:t>
            </a:r>
          </a:p>
          <a:p>
            <a:r>
              <a:rPr lang="en-GB" dirty="0" smtClean="0"/>
              <a:t>By-product: Carbon Monoxide – can be further processed into methane, methanol etc.</a:t>
            </a:r>
            <a:endParaRPr lang="en-GB" dirty="0"/>
          </a:p>
        </p:txBody>
      </p:sp>
    </p:spTree>
    <p:extLst>
      <p:ext uri="{BB962C8B-B14F-4D97-AF65-F5344CB8AC3E}">
        <p14:creationId xmlns:p14="http://schemas.microsoft.com/office/powerpoint/2010/main" val="2134738905"/>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Bosch Reaction</a:t>
            </a:r>
            <a:endParaRPr lang="en-GB" dirty="0"/>
          </a:p>
        </p:txBody>
      </p:sp>
      <p:sp>
        <p:nvSpPr>
          <p:cNvPr id="3" name="Content Placeholder 2"/>
          <p:cNvSpPr>
            <a:spLocks noGrp="1"/>
          </p:cNvSpPr>
          <p:nvPr>
            <p:ph idx="1"/>
          </p:nvPr>
        </p:nvSpPr>
        <p:spPr/>
        <p:txBody>
          <a:bodyPr>
            <a:normAutofit fontScale="92500" lnSpcReduction="10000"/>
          </a:bodyPr>
          <a:lstStyle/>
          <a:p>
            <a:pPr algn="ctr">
              <a:buNone/>
            </a:pPr>
            <a:r>
              <a:rPr lang="pt-BR" b="1" dirty="0" smtClean="0"/>
              <a:t>CO</a:t>
            </a:r>
            <a:r>
              <a:rPr lang="pt-BR" b="1" baseline="-25000" dirty="0" smtClean="0"/>
              <a:t>2</a:t>
            </a:r>
            <a:r>
              <a:rPr lang="pt-BR" b="1" dirty="0" smtClean="0"/>
              <a:t> + 2H</a:t>
            </a:r>
            <a:r>
              <a:rPr lang="pt-BR" b="1" baseline="-25000" dirty="0" smtClean="0"/>
              <a:t>2</a:t>
            </a:r>
            <a:r>
              <a:rPr lang="pt-BR" b="1" dirty="0" smtClean="0"/>
              <a:t> </a:t>
            </a:r>
            <a:r>
              <a:rPr lang="pt-BR" b="1" dirty="0"/>
              <a:t>→ </a:t>
            </a:r>
            <a:r>
              <a:rPr lang="pt-BR" b="1" dirty="0" smtClean="0"/>
              <a:t>C </a:t>
            </a:r>
            <a:r>
              <a:rPr lang="pt-BR" b="1" dirty="0"/>
              <a:t>+ </a:t>
            </a:r>
            <a:r>
              <a:rPr lang="pt-BR" b="1" dirty="0" smtClean="0"/>
              <a:t>2H</a:t>
            </a:r>
            <a:r>
              <a:rPr lang="pt-BR" b="1" baseline="-25000" dirty="0" smtClean="0"/>
              <a:t>2</a:t>
            </a:r>
            <a:r>
              <a:rPr lang="pt-BR" b="1" dirty="0" smtClean="0"/>
              <a:t>O</a:t>
            </a:r>
            <a:endParaRPr lang="en-GB" b="1" dirty="0" smtClean="0"/>
          </a:p>
          <a:p>
            <a:endParaRPr lang="en-GB" dirty="0"/>
          </a:p>
          <a:p>
            <a:r>
              <a:rPr lang="en-GB" dirty="0" smtClean="0"/>
              <a:t>Higher temp needed than for Sabatier and RWGS (~530-730</a:t>
            </a:r>
            <a:r>
              <a:rPr lang="en-GB" dirty="0" smtClean="0">
                <a:latin typeface="Calibri"/>
                <a:cs typeface="Calibri"/>
              </a:rPr>
              <a:t>˚C</a:t>
            </a:r>
            <a:r>
              <a:rPr lang="en-GB" dirty="0" smtClean="0"/>
              <a:t>) – problems associated with maintaining this high temperature</a:t>
            </a:r>
          </a:p>
          <a:p>
            <a:r>
              <a:rPr lang="en-GB" dirty="0" smtClean="0"/>
              <a:t>Completely closed O</a:t>
            </a:r>
            <a:r>
              <a:rPr lang="en-GB" baseline="-25000" dirty="0" smtClean="0"/>
              <a:t>2</a:t>
            </a:r>
            <a:r>
              <a:rPr lang="en-GB" dirty="0" smtClean="0"/>
              <a:t> and H</a:t>
            </a:r>
            <a:r>
              <a:rPr lang="en-GB" baseline="-25000" dirty="0" smtClean="0"/>
              <a:t>2</a:t>
            </a:r>
            <a:r>
              <a:rPr lang="en-GB" dirty="0" smtClean="0"/>
              <a:t> recycle</a:t>
            </a:r>
          </a:p>
          <a:p>
            <a:r>
              <a:rPr lang="en-GB" dirty="0" smtClean="0"/>
              <a:t>Iron catalyst</a:t>
            </a:r>
            <a:endParaRPr lang="pt-BR" dirty="0"/>
          </a:p>
          <a:p>
            <a:r>
              <a:rPr lang="pt-BR" dirty="0" smtClean="0"/>
              <a:t>By-product: elemental carbon – not useful – can foul catalyst surface – reduction in efficiency</a:t>
            </a:r>
          </a:p>
        </p:txBody>
      </p:sp>
    </p:spTree>
    <p:extLst>
      <p:ext uri="{BB962C8B-B14F-4D97-AF65-F5344CB8AC3E}">
        <p14:creationId xmlns:p14="http://schemas.microsoft.com/office/powerpoint/2010/main" val="3920858977"/>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Electrolysis of Water</a:t>
            </a:r>
            <a:endParaRPr lang="en-GB" dirty="0"/>
          </a:p>
        </p:txBody>
      </p:sp>
      <p:sp>
        <p:nvSpPr>
          <p:cNvPr id="3" name="Content Placeholder 2"/>
          <p:cNvSpPr>
            <a:spLocks noGrp="1"/>
          </p:cNvSpPr>
          <p:nvPr>
            <p:ph idx="1"/>
          </p:nvPr>
        </p:nvSpPr>
        <p:spPr>
          <a:xfrm>
            <a:off x="457200" y="1600201"/>
            <a:ext cx="8229600" cy="1252736"/>
          </a:xfrm>
        </p:spPr>
        <p:txBody>
          <a:bodyPr>
            <a:normAutofit/>
          </a:bodyPr>
          <a:lstStyle/>
          <a:p>
            <a:r>
              <a:rPr lang="en-GB" dirty="0" smtClean="0"/>
              <a:t>To produce O</a:t>
            </a:r>
            <a:r>
              <a:rPr lang="en-GB" baseline="-25000" dirty="0" smtClean="0"/>
              <a:t>2</a:t>
            </a:r>
          </a:p>
          <a:p>
            <a:pPr algn="ctr">
              <a:buNone/>
            </a:pPr>
            <a:r>
              <a:rPr lang="en-GB" b="1" dirty="0" smtClean="0">
                <a:sym typeface="Wingdings"/>
              </a:rPr>
              <a:t>2H</a:t>
            </a:r>
            <a:r>
              <a:rPr lang="en-GB" b="1" baseline="-25000" dirty="0" smtClean="0">
                <a:sym typeface="Wingdings"/>
              </a:rPr>
              <a:t>2</a:t>
            </a:r>
            <a:r>
              <a:rPr lang="en-GB" b="1" dirty="0" smtClean="0">
                <a:sym typeface="Wingdings"/>
              </a:rPr>
              <a:t>O  2H</a:t>
            </a:r>
            <a:r>
              <a:rPr lang="en-GB" b="1" baseline="-25000" dirty="0" smtClean="0">
                <a:sym typeface="Wingdings"/>
              </a:rPr>
              <a:t>2</a:t>
            </a:r>
            <a:r>
              <a:rPr lang="en-GB" b="1" dirty="0" smtClean="0">
                <a:sym typeface="Wingdings"/>
              </a:rPr>
              <a:t> + O</a:t>
            </a:r>
            <a:r>
              <a:rPr lang="en-GB" b="1" baseline="-25000" dirty="0" smtClean="0">
                <a:sym typeface="Wingdings"/>
              </a:rPr>
              <a:t>2</a:t>
            </a:r>
            <a:endParaRPr lang="en-GB" dirty="0" smtClean="0"/>
          </a:p>
          <a:p>
            <a:endParaRPr lang="en-GB" dirty="0"/>
          </a:p>
        </p:txBody>
      </p:sp>
      <p:grpSp>
        <p:nvGrpSpPr>
          <p:cNvPr id="28" name="Group 27"/>
          <p:cNvGrpSpPr/>
          <p:nvPr/>
        </p:nvGrpSpPr>
        <p:grpSpPr>
          <a:xfrm>
            <a:off x="1511660" y="3513202"/>
            <a:ext cx="5904656" cy="707886"/>
            <a:chOff x="1475656" y="3513202"/>
            <a:chExt cx="5904656" cy="707886"/>
          </a:xfrm>
        </p:grpSpPr>
        <p:sp>
          <p:nvSpPr>
            <p:cNvPr id="6" name="TextBox 5"/>
            <p:cNvSpPr txBox="1"/>
            <p:nvPr/>
          </p:nvSpPr>
          <p:spPr>
            <a:xfrm>
              <a:off x="3707904" y="3513202"/>
              <a:ext cx="1584176" cy="707886"/>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2000" dirty="0" smtClean="0"/>
                <a:t>Sabatier and Electrolysis</a:t>
              </a:r>
              <a:endParaRPr lang="en-GB" sz="2000" dirty="0"/>
            </a:p>
          </p:txBody>
        </p:sp>
        <p:sp>
          <p:nvSpPr>
            <p:cNvPr id="7" name="Right Arrow 6"/>
            <p:cNvSpPr/>
            <p:nvPr/>
          </p:nvSpPr>
          <p:spPr>
            <a:xfrm>
              <a:off x="2627784" y="3729226"/>
              <a:ext cx="1080120" cy="288032"/>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8" name="Right Arrow 7"/>
            <p:cNvSpPr/>
            <p:nvPr/>
          </p:nvSpPr>
          <p:spPr>
            <a:xfrm>
              <a:off x="5292080" y="3729226"/>
              <a:ext cx="1080120" cy="288032"/>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19" name="TextBox 18"/>
            <p:cNvSpPr txBox="1"/>
            <p:nvPr/>
          </p:nvSpPr>
          <p:spPr>
            <a:xfrm>
              <a:off x="1475656" y="3513202"/>
              <a:ext cx="1152128" cy="646331"/>
            </a:xfrm>
            <a:prstGeom prst="rect">
              <a:avLst/>
            </a:prstGeom>
            <a:noFill/>
          </p:spPr>
          <p:txBody>
            <a:bodyPr wrap="square" rtlCol="0">
              <a:spAutoFit/>
            </a:bodyPr>
            <a:lstStyle/>
            <a:p>
              <a:pPr algn="r"/>
              <a:r>
                <a:rPr lang="en-GB" dirty="0" smtClean="0"/>
                <a:t>1 mol CO2</a:t>
              </a:r>
            </a:p>
            <a:p>
              <a:pPr algn="r"/>
              <a:r>
                <a:rPr lang="en-GB" dirty="0" smtClean="0"/>
                <a:t>4 mol H2</a:t>
              </a:r>
              <a:endParaRPr lang="en-GB" dirty="0"/>
            </a:p>
          </p:txBody>
        </p:sp>
        <p:sp>
          <p:nvSpPr>
            <p:cNvPr id="21" name="TextBox 20"/>
            <p:cNvSpPr txBox="1"/>
            <p:nvPr/>
          </p:nvSpPr>
          <p:spPr>
            <a:xfrm>
              <a:off x="6372200" y="3513202"/>
              <a:ext cx="1008112" cy="646331"/>
            </a:xfrm>
            <a:prstGeom prst="rect">
              <a:avLst/>
            </a:prstGeom>
            <a:noFill/>
          </p:spPr>
          <p:txBody>
            <a:bodyPr wrap="square" rtlCol="0">
              <a:spAutoFit/>
            </a:bodyPr>
            <a:lstStyle/>
            <a:p>
              <a:r>
                <a:rPr lang="en-GB" dirty="0" smtClean="0"/>
                <a:t>1 mol O</a:t>
              </a:r>
              <a:r>
                <a:rPr lang="en-GB" baseline="-25000" dirty="0" smtClean="0"/>
                <a:t>2</a:t>
              </a:r>
            </a:p>
            <a:p>
              <a:r>
                <a:rPr lang="en-GB" dirty="0"/>
                <a:t>2</a:t>
              </a:r>
              <a:r>
                <a:rPr lang="en-GB" dirty="0" smtClean="0"/>
                <a:t> mol H</a:t>
              </a:r>
              <a:r>
                <a:rPr lang="en-GB" baseline="-25000" dirty="0" smtClean="0"/>
                <a:t>2</a:t>
              </a:r>
              <a:endParaRPr lang="en-GB" baseline="-25000" dirty="0"/>
            </a:p>
          </p:txBody>
        </p:sp>
      </p:grpSp>
      <p:grpSp>
        <p:nvGrpSpPr>
          <p:cNvPr id="29" name="Group 28"/>
          <p:cNvGrpSpPr/>
          <p:nvPr/>
        </p:nvGrpSpPr>
        <p:grpSpPr>
          <a:xfrm>
            <a:off x="1403648" y="4653136"/>
            <a:ext cx="6120680" cy="707886"/>
            <a:chOff x="1403648" y="4653136"/>
            <a:chExt cx="6120680" cy="707886"/>
          </a:xfrm>
        </p:grpSpPr>
        <p:sp>
          <p:nvSpPr>
            <p:cNvPr id="14" name="TextBox 13"/>
            <p:cNvSpPr txBox="1"/>
            <p:nvPr/>
          </p:nvSpPr>
          <p:spPr>
            <a:xfrm>
              <a:off x="3707904" y="4653136"/>
              <a:ext cx="1584176" cy="707886"/>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2000" dirty="0" smtClean="0"/>
                <a:t>RWGS and Electrolysis</a:t>
              </a:r>
              <a:endParaRPr lang="en-GB" sz="2000" dirty="0"/>
            </a:p>
          </p:txBody>
        </p:sp>
        <p:sp>
          <p:nvSpPr>
            <p:cNvPr id="15" name="Right Arrow 14"/>
            <p:cNvSpPr/>
            <p:nvPr/>
          </p:nvSpPr>
          <p:spPr>
            <a:xfrm>
              <a:off x="2627784" y="4869160"/>
              <a:ext cx="1080120" cy="288032"/>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16" name="Right Arrow 15"/>
            <p:cNvSpPr/>
            <p:nvPr/>
          </p:nvSpPr>
          <p:spPr>
            <a:xfrm>
              <a:off x="5292080" y="4869160"/>
              <a:ext cx="1080120" cy="288032"/>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0" name="TextBox 19"/>
            <p:cNvSpPr txBox="1"/>
            <p:nvPr/>
          </p:nvSpPr>
          <p:spPr>
            <a:xfrm>
              <a:off x="1403648" y="4653136"/>
              <a:ext cx="1224136" cy="646331"/>
            </a:xfrm>
            <a:prstGeom prst="rect">
              <a:avLst/>
            </a:prstGeom>
            <a:noFill/>
          </p:spPr>
          <p:txBody>
            <a:bodyPr wrap="square" rtlCol="0">
              <a:spAutoFit/>
            </a:bodyPr>
            <a:lstStyle/>
            <a:p>
              <a:pPr algn="r"/>
              <a:r>
                <a:rPr lang="en-GB" dirty="0"/>
                <a:t>1</a:t>
              </a:r>
              <a:r>
                <a:rPr lang="en-GB" dirty="0" smtClean="0"/>
                <a:t> mol CO2</a:t>
              </a:r>
            </a:p>
            <a:p>
              <a:pPr algn="r"/>
              <a:r>
                <a:rPr lang="en-GB" dirty="0" smtClean="0"/>
                <a:t>1 mol H2</a:t>
              </a:r>
              <a:endParaRPr lang="en-GB" dirty="0"/>
            </a:p>
          </p:txBody>
        </p:sp>
        <p:sp>
          <p:nvSpPr>
            <p:cNvPr id="22" name="TextBox 21"/>
            <p:cNvSpPr txBox="1"/>
            <p:nvPr/>
          </p:nvSpPr>
          <p:spPr>
            <a:xfrm>
              <a:off x="6372200" y="4653136"/>
              <a:ext cx="1152128" cy="646331"/>
            </a:xfrm>
            <a:prstGeom prst="rect">
              <a:avLst/>
            </a:prstGeom>
            <a:noFill/>
          </p:spPr>
          <p:txBody>
            <a:bodyPr wrap="square" rtlCol="0">
              <a:spAutoFit/>
            </a:bodyPr>
            <a:lstStyle/>
            <a:p>
              <a:r>
                <a:rPr lang="en-GB" dirty="0" smtClean="0"/>
                <a:t>½ mol O</a:t>
              </a:r>
              <a:r>
                <a:rPr lang="en-GB" baseline="-25000" dirty="0" smtClean="0"/>
                <a:t>2</a:t>
              </a:r>
            </a:p>
            <a:p>
              <a:r>
                <a:rPr lang="en-GB" dirty="0" smtClean="0"/>
                <a:t>1 mol H</a:t>
              </a:r>
              <a:r>
                <a:rPr lang="en-GB" baseline="-25000" dirty="0" smtClean="0"/>
                <a:t>2</a:t>
              </a:r>
              <a:endParaRPr lang="en-GB" baseline="-25000" dirty="0"/>
            </a:p>
          </p:txBody>
        </p:sp>
      </p:grpSp>
      <p:grpSp>
        <p:nvGrpSpPr>
          <p:cNvPr id="30" name="Group 29"/>
          <p:cNvGrpSpPr/>
          <p:nvPr/>
        </p:nvGrpSpPr>
        <p:grpSpPr>
          <a:xfrm>
            <a:off x="1511660" y="5733256"/>
            <a:ext cx="5904656" cy="707886"/>
            <a:chOff x="1475656" y="5733256"/>
            <a:chExt cx="5904656" cy="707886"/>
          </a:xfrm>
        </p:grpSpPr>
        <p:sp>
          <p:nvSpPr>
            <p:cNvPr id="23" name="TextBox 22"/>
            <p:cNvSpPr txBox="1"/>
            <p:nvPr/>
          </p:nvSpPr>
          <p:spPr>
            <a:xfrm>
              <a:off x="3707904" y="5733256"/>
              <a:ext cx="1584176" cy="707886"/>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2000" dirty="0" smtClean="0"/>
                <a:t>Bosch and Electrolysis</a:t>
              </a:r>
              <a:endParaRPr lang="en-GB" sz="2000" dirty="0"/>
            </a:p>
          </p:txBody>
        </p:sp>
        <p:sp>
          <p:nvSpPr>
            <p:cNvPr id="24" name="Right Arrow 23"/>
            <p:cNvSpPr/>
            <p:nvPr/>
          </p:nvSpPr>
          <p:spPr>
            <a:xfrm>
              <a:off x="2627784" y="5949280"/>
              <a:ext cx="1080120" cy="288032"/>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5" name="Right Arrow 24"/>
            <p:cNvSpPr/>
            <p:nvPr/>
          </p:nvSpPr>
          <p:spPr>
            <a:xfrm>
              <a:off x="5292080" y="5949280"/>
              <a:ext cx="1080120" cy="288032"/>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6" name="TextBox 25"/>
            <p:cNvSpPr txBox="1"/>
            <p:nvPr/>
          </p:nvSpPr>
          <p:spPr>
            <a:xfrm>
              <a:off x="1475656" y="5733256"/>
              <a:ext cx="1152128" cy="646331"/>
            </a:xfrm>
            <a:prstGeom prst="rect">
              <a:avLst/>
            </a:prstGeom>
            <a:noFill/>
          </p:spPr>
          <p:txBody>
            <a:bodyPr wrap="square" rtlCol="0">
              <a:spAutoFit/>
            </a:bodyPr>
            <a:lstStyle/>
            <a:p>
              <a:pPr algn="r"/>
              <a:r>
                <a:rPr lang="en-GB" dirty="0" smtClean="0"/>
                <a:t>1 mol CO2</a:t>
              </a:r>
            </a:p>
            <a:p>
              <a:pPr algn="r"/>
              <a:r>
                <a:rPr lang="en-GB" dirty="0"/>
                <a:t>2</a:t>
              </a:r>
              <a:r>
                <a:rPr lang="en-GB" dirty="0" smtClean="0"/>
                <a:t> mol H2</a:t>
              </a:r>
              <a:endParaRPr lang="en-GB" dirty="0"/>
            </a:p>
          </p:txBody>
        </p:sp>
        <p:sp>
          <p:nvSpPr>
            <p:cNvPr id="27" name="TextBox 26"/>
            <p:cNvSpPr txBox="1"/>
            <p:nvPr/>
          </p:nvSpPr>
          <p:spPr>
            <a:xfrm>
              <a:off x="6372200" y="5733256"/>
              <a:ext cx="1008112" cy="646331"/>
            </a:xfrm>
            <a:prstGeom prst="rect">
              <a:avLst/>
            </a:prstGeom>
            <a:noFill/>
          </p:spPr>
          <p:txBody>
            <a:bodyPr wrap="square" rtlCol="0">
              <a:spAutoFit/>
            </a:bodyPr>
            <a:lstStyle/>
            <a:p>
              <a:r>
                <a:rPr lang="en-GB" dirty="0" smtClean="0"/>
                <a:t>1 mol O</a:t>
              </a:r>
              <a:r>
                <a:rPr lang="en-GB" baseline="-25000" dirty="0" smtClean="0"/>
                <a:t>2</a:t>
              </a:r>
            </a:p>
            <a:p>
              <a:r>
                <a:rPr lang="en-GB" dirty="0"/>
                <a:t>2</a:t>
              </a:r>
              <a:r>
                <a:rPr lang="en-GB" dirty="0" smtClean="0"/>
                <a:t> mol H</a:t>
              </a:r>
              <a:r>
                <a:rPr lang="en-GB" baseline="-25000" dirty="0" smtClean="0"/>
                <a:t>2</a:t>
              </a:r>
              <a:endParaRPr lang="en-GB" baseline="-25000" dirty="0"/>
            </a:p>
          </p:txBody>
        </p:sp>
      </p:grpSp>
    </p:spTree>
    <p:extLst>
      <p:ext uri="{BB962C8B-B14F-4D97-AF65-F5344CB8AC3E}">
        <p14:creationId xmlns:p14="http://schemas.microsoft.com/office/powerpoint/2010/main" val="3426350783"/>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Replenishment Needs</a:t>
            </a:r>
            <a:endParaRPr lang="en-GB" dirty="0"/>
          </a:p>
        </p:txBody>
      </p:sp>
      <p:sp>
        <p:nvSpPr>
          <p:cNvPr id="3" name="Content Placeholder 2"/>
          <p:cNvSpPr>
            <a:spLocks noGrp="1"/>
          </p:cNvSpPr>
          <p:nvPr>
            <p:ph idx="1"/>
          </p:nvPr>
        </p:nvSpPr>
        <p:spPr/>
        <p:txBody>
          <a:bodyPr>
            <a:normAutofit fontScale="92500" lnSpcReduction="20000"/>
          </a:bodyPr>
          <a:lstStyle/>
          <a:p>
            <a:r>
              <a:rPr lang="en-GB" dirty="0" smtClean="0">
                <a:sym typeface="Wingdings"/>
              </a:rPr>
              <a:t>Bosch: </a:t>
            </a:r>
            <a:r>
              <a:rPr lang="en-GB" dirty="0" smtClean="0"/>
              <a:t>Completely closed O</a:t>
            </a:r>
            <a:r>
              <a:rPr lang="en-GB" baseline="-25000" dirty="0" smtClean="0"/>
              <a:t>2</a:t>
            </a:r>
            <a:r>
              <a:rPr lang="en-GB" dirty="0" smtClean="0"/>
              <a:t> and H</a:t>
            </a:r>
            <a:r>
              <a:rPr lang="en-GB" baseline="-25000" dirty="0" smtClean="0"/>
              <a:t>2</a:t>
            </a:r>
            <a:r>
              <a:rPr lang="en-GB" dirty="0" smtClean="0"/>
              <a:t> recycle</a:t>
            </a:r>
          </a:p>
          <a:p>
            <a:endParaRPr lang="en-GB" dirty="0" smtClean="0">
              <a:sym typeface="Wingdings"/>
            </a:endParaRPr>
          </a:p>
          <a:p>
            <a:r>
              <a:rPr lang="en-GB" dirty="0" smtClean="0">
                <a:sym typeface="Wingdings"/>
              </a:rPr>
              <a:t>Sabatier: Loss of Hydrogen – through methane</a:t>
            </a:r>
            <a:endParaRPr lang="en-GB" baseline="-25000" dirty="0">
              <a:sym typeface="Wingdings"/>
            </a:endParaRPr>
          </a:p>
          <a:p>
            <a:endParaRPr lang="en-GB" baseline="-25000" dirty="0" smtClean="0">
              <a:sym typeface="Wingdings"/>
            </a:endParaRPr>
          </a:p>
          <a:p>
            <a:r>
              <a:rPr lang="en-GB" dirty="0" smtClean="0">
                <a:sym typeface="Wingdings"/>
              </a:rPr>
              <a:t>RWGS: Loss of Oxygen – through carbon monoxide</a:t>
            </a:r>
            <a:endParaRPr lang="en-GB" baseline="-25000" dirty="0" smtClean="0">
              <a:sym typeface="Wingdings"/>
            </a:endParaRPr>
          </a:p>
          <a:p>
            <a:pPr>
              <a:buNone/>
            </a:pPr>
            <a:endParaRPr lang="en-GB" dirty="0" smtClean="0"/>
          </a:p>
          <a:p>
            <a:r>
              <a:rPr lang="en-GB" dirty="0" smtClean="0"/>
              <a:t>Either will need to be replenished.</a:t>
            </a:r>
          </a:p>
          <a:p>
            <a:pPr lvl="1"/>
            <a:r>
              <a:rPr lang="en-GB" dirty="0" smtClean="0"/>
              <a:t>Through electrolysis of water or from shuttle.</a:t>
            </a:r>
          </a:p>
          <a:p>
            <a:pPr lvl="1"/>
            <a:r>
              <a:rPr lang="en-GB" dirty="0" smtClean="0"/>
              <a:t>H2 is lighter </a:t>
            </a:r>
            <a:r>
              <a:rPr lang="en-GB" dirty="0" smtClean="0">
                <a:sym typeface="Wingdings"/>
              </a:rPr>
              <a:t></a:t>
            </a:r>
            <a:r>
              <a:rPr lang="en-GB" dirty="0" smtClean="0"/>
              <a:t> cheaper to transport from </a:t>
            </a:r>
            <a:r>
              <a:rPr lang="en-GB" dirty="0"/>
              <a:t>E</a:t>
            </a:r>
            <a:r>
              <a:rPr lang="en-GB" dirty="0" smtClean="0"/>
              <a:t>arth regularly</a:t>
            </a:r>
            <a:endParaRPr lang="en-GB" dirty="0"/>
          </a:p>
          <a:p>
            <a:endParaRPr lang="en-GB" dirty="0" smtClean="0"/>
          </a:p>
          <a:p>
            <a:endParaRPr lang="en-GB" dirty="0"/>
          </a:p>
          <a:p>
            <a:pPr>
              <a:buNone/>
            </a:pPr>
            <a:endParaRPr lang="en-GB" dirty="0"/>
          </a:p>
        </p:txBody>
      </p:sp>
    </p:spTree>
    <p:extLst>
      <p:ext uri="{BB962C8B-B14F-4D97-AF65-F5344CB8AC3E}">
        <p14:creationId xmlns:p14="http://schemas.microsoft.com/office/powerpoint/2010/main" val="852332036"/>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Food </a:t>
            </a:r>
            <a:r>
              <a:rPr lang="en-GB" dirty="0" smtClean="0"/>
              <a:t>Recycling Processes</a:t>
            </a:r>
            <a:endParaRPr lang="en-GB" dirty="0"/>
          </a:p>
        </p:txBody>
      </p:sp>
      <p:sp>
        <p:nvSpPr>
          <p:cNvPr id="3" name="Subtitle 2"/>
          <p:cNvSpPr>
            <a:spLocks noGrp="1"/>
          </p:cNvSpPr>
          <p:nvPr>
            <p:ph type="subTitle" idx="1"/>
          </p:nvPr>
        </p:nvSpPr>
        <p:spPr/>
        <p:txBody>
          <a:bodyPr/>
          <a:lstStyle/>
          <a:p>
            <a:r>
              <a:rPr lang="en-GB" dirty="0" smtClean="0"/>
              <a:t>Scott Clark</a:t>
            </a:r>
            <a:endParaRPr lang="en-GB" dirty="0" smtClean="0"/>
          </a:p>
          <a:p>
            <a:r>
              <a:rPr lang="en-GB" dirty="0" smtClean="0"/>
              <a:t>Sam Jones</a:t>
            </a:r>
            <a:endParaRPr lang="en-GB" dirty="0"/>
          </a:p>
        </p:txBody>
      </p:sp>
    </p:spTree>
    <p:extLst>
      <p:ext uri="{BB962C8B-B14F-4D97-AF65-F5344CB8AC3E}">
        <p14:creationId xmlns:p14="http://schemas.microsoft.com/office/powerpoint/2010/main" val="226501077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Biological Tech</a:t>
            </a:r>
            <a:endParaRPr lang="en-GB" dirty="0"/>
          </a:p>
        </p:txBody>
      </p:sp>
      <p:sp>
        <p:nvSpPr>
          <p:cNvPr id="3" name="Content Placeholder 2"/>
          <p:cNvSpPr>
            <a:spLocks noGrp="1"/>
          </p:cNvSpPr>
          <p:nvPr>
            <p:ph idx="1"/>
          </p:nvPr>
        </p:nvSpPr>
        <p:spPr/>
        <p:txBody>
          <a:bodyPr>
            <a:normAutofit fontScale="85000" lnSpcReduction="10000"/>
          </a:bodyPr>
          <a:lstStyle/>
          <a:p>
            <a:pPr>
              <a:buNone/>
            </a:pPr>
            <a:r>
              <a:rPr lang="en-GB" b="1" dirty="0" smtClean="0"/>
              <a:t>Bio-Reactor systems</a:t>
            </a:r>
          </a:p>
          <a:p>
            <a:r>
              <a:rPr lang="en-GB" dirty="0" smtClean="0"/>
              <a:t>Typically aerobic digestion by micro-organisms inside a CSTR reactor</a:t>
            </a:r>
          </a:p>
          <a:p>
            <a:r>
              <a:rPr lang="en-GB" dirty="0" smtClean="0"/>
              <a:t>Produces bio-solids which can be used for fertiliser</a:t>
            </a:r>
          </a:p>
          <a:p>
            <a:r>
              <a:rPr lang="en-GB" dirty="0" smtClean="0"/>
              <a:t>Sequential tanks/</a:t>
            </a:r>
            <a:r>
              <a:rPr lang="en-GB" dirty="0" err="1" smtClean="0"/>
              <a:t>seperater</a:t>
            </a:r>
            <a:r>
              <a:rPr lang="en-GB" dirty="0" smtClean="0"/>
              <a:t> </a:t>
            </a:r>
            <a:r>
              <a:rPr lang="en-GB" dirty="0" err="1" smtClean="0"/>
              <a:t>recommeneded</a:t>
            </a:r>
            <a:r>
              <a:rPr lang="en-GB" dirty="0" smtClean="0"/>
              <a:t> to reduce time to split bio-solids and treated water</a:t>
            </a:r>
          </a:p>
          <a:p>
            <a:r>
              <a:rPr lang="en-GB" dirty="0" smtClean="0"/>
              <a:t>Can be combined with membrane technology</a:t>
            </a:r>
          </a:p>
          <a:p>
            <a:pPr>
              <a:buNone/>
            </a:pPr>
            <a:endParaRPr lang="en-GB" b="1" dirty="0"/>
          </a:p>
          <a:p>
            <a:r>
              <a:rPr lang="en-GB" dirty="0" smtClean="0"/>
              <a:t>Extremely Temperature Sensitive</a:t>
            </a:r>
          </a:p>
          <a:p>
            <a:r>
              <a:rPr lang="en-GB" dirty="0" smtClean="0"/>
              <a:t>Relying on organisms survival for life-support</a:t>
            </a:r>
            <a:r>
              <a:rPr lang="en-GB" b="1" dirty="0" smtClean="0"/>
              <a:t> </a:t>
            </a:r>
          </a:p>
          <a:p>
            <a:endParaRPr lang="en-GB"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a:xfrm>
            <a:off x="2567211" y="1625427"/>
            <a:ext cx="1944216" cy="1008112"/>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ysClr val="windowText" lastClr="000000"/>
                </a:solidFill>
              </a:rPr>
              <a:t>Crew Members</a:t>
            </a:r>
            <a:endParaRPr lang="en-GB" dirty="0">
              <a:solidFill>
                <a:sysClr val="windowText" lastClr="000000"/>
              </a:solidFill>
            </a:endParaRPr>
          </a:p>
        </p:txBody>
      </p:sp>
      <p:sp>
        <p:nvSpPr>
          <p:cNvPr id="3" name="Rounded Rectangle 2"/>
          <p:cNvSpPr/>
          <p:nvPr/>
        </p:nvSpPr>
        <p:spPr>
          <a:xfrm>
            <a:off x="5004048" y="3717031"/>
            <a:ext cx="1944216" cy="1008112"/>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ysClr val="windowText" lastClr="000000"/>
                </a:solidFill>
              </a:rPr>
              <a:t>Waste Recycling</a:t>
            </a:r>
            <a:endParaRPr lang="en-GB" dirty="0">
              <a:solidFill>
                <a:sysClr val="windowText" lastClr="000000"/>
              </a:solidFill>
            </a:endParaRPr>
          </a:p>
        </p:txBody>
      </p:sp>
      <p:cxnSp>
        <p:nvCxnSpPr>
          <p:cNvPr id="5" name="Straight Arrow Connector 4"/>
          <p:cNvCxnSpPr>
            <a:endCxn id="2" idx="1"/>
          </p:cNvCxnSpPr>
          <p:nvPr/>
        </p:nvCxnSpPr>
        <p:spPr>
          <a:xfrm>
            <a:off x="1187624" y="2129483"/>
            <a:ext cx="1379587" cy="0"/>
          </a:xfrm>
          <a:prstGeom prst="straightConnector1">
            <a:avLst/>
          </a:prstGeom>
          <a:ln w="12700">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a:stCxn id="2" idx="3"/>
          </p:cNvCxnSpPr>
          <p:nvPr/>
        </p:nvCxnSpPr>
        <p:spPr>
          <a:xfrm>
            <a:off x="4511427" y="2129483"/>
            <a:ext cx="2940893" cy="0"/>
          </a:xfrm>
          <a:prstGeom prst="straightConnector1">
            <a:avLst/>
          </a:prstGeom>
          <a:ln w="12700">
            <a:tailEnd type="arrow"/>
          </a:ln>
        </p:spPr>
        <p:style>
          <a:lnRef idx="1">
            <a:schemeClr val="accent1"/>
          </a:lnRef>
          <a:fillRef idx="0">
            <a:schemeClr val="accent1"/>
          </a:fillRef>
          <a:effectRef idx="0">
            <a:schemeClr val="accent1"/>
          </a:effectRef>
          <a:fontRef idx="minor">
            <a:schemeClr val="tx1"/>
          </a:fontRef>
        </p:style>
      </p:cxnSp>
      <p:cxnSp>
        <p:nvCxnSpPr>
          <p:cNvPr id="11" name="Elbow Connector 10"/>
          <p:cNvCxnSpPr>
            <a:stCxn id="2" idx="2"/>
            <a:endCxn id="3" idx="1"/>
          </p:cNvCxnSpPr>
          <p:nvPr/>
        </p:nvCxnSpPr>
        <p:spPr>
          <a:xfrm rot="16200000" flipH="1">
            <a:off x="3477909" y="2694948"/>
            <a:ext cx="1587548" cy="1464729"/>
          </a:xfrm>
          <a:prstGeom prst="bentConnector2">
            <a:avLst/>
          </a:prstGeom>
          <a:ln w="12700">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1301353" y="1652905"/>
            <a:ext cx="1152128" cy="369332"/>
          </a:xfrm>
          <a:prstGeom prst="rect">
            <a:avLst/>
          </a:prstGeom>
          <a:noFill/>
        </p:spPr>
        <p:txBody>
          <a:bodyPr wrap="square" rtlCol="0">
            <a:spAutoFit/>
          </a:bodyPr>
          <a:lstStyle/>
          <a:p>
            <a:r>
              <a:rPr lang="en-GB" dirty="0" smtClean="0"/>
              <a:t>Food</a:t>
            </a:r>
            <a:endParaRPr lang="en-GB" dirty="0"/>
          </a:p>
        </p:txBody>
      </p:sp>
      <p:sp>
        <p:nvSpPr>
          <p:cNvPr id="13" name="TextBox 12"/>
          <p:cNvSpPr txBox="1"/>
          <p:nvPr/>
        </p:nvSpPr>
        <p:spPr>
          <a:xfrm>
            <a:off x="3688482" y="3104146"/>
            <a:ext cx="803523" cy="646331"/>
          </a:xfrm>
          <a:prstGeom prst="rect">
            <a:avLst/>
          </a:prstGeom>
          <a:noFill/>
        </p:spPr>
        <p:txBody>
          <a:bodyPr wrap="square" rtlCol="0">
            <a:spAutoFit/>
          </a:bodyPr>
          <a:lstStyle/>
          <a:p>
            <a:r>
              <a:rPr lang="en-GB" dirty="0" smtClean="0"/>
              <a:t>Bodily Waste</a:t>
            </a:r>
            <a:endParaRPr lang="en-GB" dirty="0"/>
          </a:p>
        </p:txBody>
      </p:sp>
      <p:sp>
        <p:nvSpPr>
          <p:cNvPr id="14" name="TextBox 13"/>
          <p:cNvSpPr txBox="1"/>
          <p:nvPr/>
        </p:nvSpPr>
        <p:spPr>
          <a:xfrm>
            <a:off x="5196339" y="1597442"/>
            <a:ext cx="1368152" cy="369332"/>
          </a:xfrm>
          <a:prstGeom prst="rect">
            <a:avLst/>
          </a:prstGeom>
          <a:noFill/>
        </p:spPr>
        <p:txBody>
          <a:bodyPr wrap="square" rtlCol="0">
            <a:spAutoFit/>
          </a:bodyPr>
          <a:lstStyle/>
          <a:p>
            <a:r>
              <a:rPr lang="en-GB" dirty="0" smtClean="0"/>
              <a:t>Packaging</a:t>
            </a:r>
            <a:endParaRPr lang="en-GB" dirty="0"/>
          </a:p>
        </p:txBody>
      </p:sp>
      <p:cxnSp>
        <p:nvCxnSpPr>
          <p:cNvPr id="21" name="Elbow Connector 20"/>
          <p:cNvCxnSpPr>
            <a:stCxn id="2" idx="3"/>
            <a:endCxn id="3" idx="0"/>
          </p:cNvCxnSpPr>
          <p:nvPr/>
        </p:nvCxnSpPr>
        <p:spPr>
          <a:xfrm>
            <a:off x="4511427" y="2129483"/>
            <a:ext cx="1464729" cy="1587548"/>
          </a:xfrm>
          <a:prstGeom prst="bentConnector2">
            <a:avLst/>
          </a:prstGeom>
          <a:ln w="12700">
            <a:tailEnd type="arrow"/>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6098443" y="2646206"/>
            <a:ext cx="1699642" cy="646331"/>
          </a:xfrm>
          <a:prstGeom prst="rect">
            <a:avLst/>
          </a:prstGeom>
          <a:noFill/>
        </p:spPr>
        <p:txBody>
          <a:bodyPr wrap="square" rtlCol="0">
            <a:spAutoFit/>
          </a:bodyPr>
          <a:lstStyle/>
          <a:p>
            <a:r>
              <a:rPr lang="en-GB" dirty="0" smtClean="0"/>
              <a:t>Bio-degradable Packaging</a:t>
            </a:r>
            <a:endParaRPr lang="en-GB" dirty="0"/>
          </a:p>
        </p:txBody>
      </p:sp>
      <p:sp>
        <p:nvSpPr>
          <p:cNvPr id="23" name="TextBox 22"/>
          <p:cNvSpPr txBox="1"/>
          <p:nvPr/>
        </p:nvSpPr>
        <p:spPr>
          <a:xfrm>
            <a:off x="3388988" y="391197"/>
            <a:ext cx="1823920" cy="461665"/>
          </a:xfrm>
          <a:prstGeom prst="rect">
            <a:avLst/>
          </a:prstGeom>
          <a:noFill/>
        </p:spPr>
        <p:txBody>
          <a:bodyPr wrap="square" rtlCol="0">
            <a:spAutoFit/>
          </a:bodyPr>
          <a:lstStyle/>
          <a:p>
            <a:pPr algn="ctr"/>
            <a:r>
              <a:rPr lang="en-GB" sz="2400" b="1" dirty="0" smtClean="0"/>
              <a:t>Food Cycle</a:t>
            </a:r>
            <a:endParaRPr lang="en-GB" sz="2400" b="1" dirty="0"/>
          </a:p>
        </p:txBody>
      </p:sp>
      <p:sp>
        <p:nvSpPr>
          <p:cNvPr id="8" name="TextBox 7"/>
          <p:cNvSpPr txBox="1"/>
          <p:nvPr/>
        </p:nvSpPr>
        <p:spPr>
          <a:xfrm>
            <a:off x="1043608" y="5301208"/>
            <a:ext cx="7200800" cy="923330"/>
          </a:xfrm>
          <a:prstGeom prst="rect">
            <a:avLst/>
          </a:prstGeom>
          <a:noFill/>
        </p:spPr>
        <p:txBody>
          <a:bodyPr wrap="square" rtlCol="0">
            <a:spAutoFit/>
          </a:bodyPr>
          <a:lstStyle/>
          <a:p>
            <a:pPr lvl="0"/>
            <a:r>
              <a:rPr lang="en-GB" dirty="0"/>
              <a:t>Food that is consumed is converted into other forms, e.g. heat/work/body-mass and therefore cannot be conserved.</a:t>
            </a:r>
          </a:p>
          <a:p>
            <a:endParaRPr lang="en-GB" dirty="0"/>
          </a:p>
        </p:txBody>
      </p:sp>
    </p:spTree>
    <p:extLst>
      <p:ext uri="{BB962C8B-B14F-4D97-AF65-F5344CB8AC3E}">
        <p14:creationId xmlns:p14="http://schemas.microsoft.com/office/powerpoint/2010/main" val="3337137659"/>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21958" y="903040"/>
            <a:ext cx="8424936" cy="1477328"/>
          </a:xfrm>
          <a:prstGeom prst="rect">
            <a:avLst/>
          </a:prstGeom>
          <a:noFill/>
        </p:spPr>
        <p:txBody>
          <a:bodyPr wrap="square" rtlCol="0">
            <a:spAutoFit/>
          </a:bodyPr>
          <a:lstStyle/>
          <a:p>
            <a:pPr marL="285750" indent="-285750">
              <a:buFont typeface="Arial" pitchFamily="34" charset="0"/>
              <a:buChar char="•"/>
            </a:pPr>
            <a:endParaRPr lang="en-GB" dirty="0"/>
          </a:p>
          <a:p>
            <a:pPr marL="285750" indent="-285750">
              <a:buFont typeface="Arial" pitchFamily="34" charset="0"/>
              <a:buChar char="•"/>
            </a:pPr>
            <a:endParaRPr lang="en-GB" dirty="0" smtClean="0"/>
          </a:p>
          <a:p>
            <a:pPr marL="285750" indent="-285750">
              <a:buFont typeface="Arial" pitchFamily="34" charset="0"/>
              <a:buChar char="•"/>
            </a:pPr>
            <a:endParaRPr lang="en-GB" dirty="0"/>
          </a:p>
          <a:p>
            <a:pPr marL="285750" indent="-285750">
              <a:buFont typeface="Arial" pitchFamily="34" charset="0"/>
              <a:buChar char="•"/>
            </a:pPr>
            <a:endParaRPr lang="en-GB" dirty="0" smtClean="0"/>
          </a:p>
          <a:p>
            <a:pPr marL="285750" indent="-285750">
              <a:buFont typeface="Arial" pitchFamily="34" charset="0"/>
              <a:buChar char="•"/>
            </a:pPr>
            <a:endParaRPr lang="en-GB" dirty="0" smtClean="0"/>
          </a:p>
        </p:txBody>
      </p:sp>
      <p:sp>
        <p:nvSpPr>
          <p:cNvPr id="2" name="Title 1"/>
          <p:cNvSpPr>
            <a:spLocks noGrp="1"/>
          </p:cNvSpPr>
          <p:nvPr>
            <p:ph type="title"/>
          </p:nvPr>
        </p:nvSpPr>
        <p:spPr/>
        <p:txBody>
          <a:bodyPr/>
          <a:lstStyle/>
          <a:p>
            <a:r>
              <a:rPr lang="en-GB" dirty="0" smtClean="0"/>
              <a:t>Food requirement</a:t>
            </a:r>
            <a:endParaRPr lang="en-GB" dirty="0"/>
          </a:p>
        </p:txBody>
      </p:sp>
      <p:sp>
        <p:nvSpPr>
          <p:cNvPr id="3" name="Content Placeholder 2"/>
          <p:cNvSpPr>
            <a:spLocks noGrp="1"/>
          </p:cNvSpPr>
          <p:nvPr>
            <p:ph idx="1"/>
          </p:nvPr>
        </p:nvSpPr>
        <p:spPr/>
        <p:txBody>
          <a:bodyPr>
            <a:normAutofit fontScale="70000" lnSpcReduction="20000"/>
          </a:bodyPr>
          <a:lstStyle/>
          <a:p>
            <a:pPr marL="285750" indent="-285750"/>
            <a:r>
              <a:rPr lang="en-GB" dirty="0"/>
              <a:t>Based on earth calorific requirement of approx. 2500 calories per day </a:t>
            </a:r>
          </a:p>
          <a:p>
            <a:endParaRPr lang="en-GB" dirty="0"/>
          </a:p>
          <a:p>
            <a:pPr marL="285750" indent="-285750"/>
            <a:r>
              <a:rPr lang="en-GB" dirty="0"/>
              <a:t>Total calorie content of food required for 18 months (548 days) is approximately  13700 kcal</a:t>
            </a:r>
          </a:p>
          <a:p>
            <a:pPr marL="285750" indent="-285750"/>
            <a:endParaRPr lang="en-GB" dirty="0"/>
          </a:p>
          <a:p>
            <a:pPr marL="285750" indent="-285750"/>
            <a:r>
              <a:rPr lang="en-GB" dirty="0"/>
              <a:t>This calorific requirement corresponds to 57.3 MJ of energy</a:t>
            </a:r>
            <a:r>
              <a:rPr lang="en-GB" dirty="0" smtClean="0"/>
              <a:t>.</a:t>
            </a:r>
          </a:p>
          <a:p>
            <a:endParaRPr lang="en-GB" dirty="0" smtClean="0"/>
          </a:p>
          <a:p>
            <a:r>
              <a:rPr lang="en-GB" dirty="0" smtClean="0"/>
              <a:t>How </a:t>
            </a:r>
            <a:r>
              <a:rPr lang="en-GB" dirty="0"/>
              <a:t>do we convert from energy to weight terms of food required?</a:t>
            </a:r>
          </a:p>
          <a:p>
            <a:endParaRPr lang="en-GB" dirty="0" smtClean="0"/>
          </a:p>
          <a:p>
            <a:r>
              <a:rPr lang="en-GB" dirty="0" smtClean="0"/>
              <a:t>How </a:t>
            </a:r>
            <a:r>
              <a:rPr lang="en-GB" dirty="0"/>
              <a:t>large a safety buffer should be included assuming possibility of resupply delay?</a:t>
            </a:r>
          </a:p>
          <a:p>
            <a:endParaRPr lang="en-GB" dirty="0"/>
          </a:p>
        </p:txBody>
      </p:sp>
    </p:spTree>
    <p:extLst>
      <p:ext uri="{BB962C8B-B14F-4D97-AF65-F5344CB8AC3E}">
        <p14:creationId xmlns:p14="http://schemas.microsoft.com/office/powerpoint/2010/main" val="2197563016"/>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219256" cy="994122"/>
          </a:xfrm>
        </p:spPr>
        <p:txBody>
          <a:bodyPr>
            <a:normAutofit/>
          </a:bodyPr>
          <a:lstStyle/>
          <a:p>
            <a:r>
              <a:rPr lang="en-GB" dirty="0" smtClean="0"/>
              <a:t>Food Form</a:t>
            </a:r>
            <a:endParaRPr lang="en-GB" dirty="0"/>
          </a:p>
        </p:txBody>
      </p:sp>
      <p:sp>
        <p:nvSpPr>
          <p:cNvPr id="4" name="Content Placeholder 3"/>
          <p:cNvSpPr>
            <a:spLocks noGrp="1"/>
          </p:cNvSpPr>
          <p:nvPr>
            <p:ph idx="1"/>
          </p:nvPr>
        </p:nvSpPr>
        <p:spPr/>
        <p:txBody>
          <a:bodyPr>
            <a:normAutofit fontScale="77500" lnSpcReduction="20000"/>
          </a:bodyPr>
          <a:lstStyle/>
          <a:p>
            <a:pPr marL="285750" indent="-285750"/>
            <a:r>
              <a:rPr lang="en-GB" dirty="0"/>
              <a:t>Fresh, Dehydrated, Shelf Stable and Frozen foods will all be sent to supply this energy to the crew members.</a:t>
            </a:r>
          </a:p>
          <a:p>
            <a:pPr marL="285750" indent="-285750"/>
            <a:endParaRPr lang="en-GB" dirty="0"/>
          </a:p>
          <a:p>
            <a:pPr marL="285750" indent="-285750"/>
            <a:r>
              <a:rPr lang="en-GB" dirty="0"/>
              <a:t>This means the weight of food sent up cannot be calculated until the volume of each food form has been calculated.</a:t>
            </a:r>
          </a:p>
          <a:p>
            <a:pPr marL="285750" indent="-285750"/>
            <a:endParaRPr lang="en-GB" dirty="0"/>
          </a:p>
          <a:p>
            <a:pPr marL="285750" indent="-285750"/>
            <a:r>
              <a:rPr lang="en-GB" dirty="0"/>
              <a:t>Sending up food in different forms adds additional weight to resupply mission due to food storage methods.</a:t>
            </a:r>
          </a:p>
          <a:p>
            <a:pPr marL="285750" indent="-285750"/>
            <a:endParaRPr lang="en-GB" dirty="0"/>
          </a:p>
          <a:p>
            <a:pPr marL="285750" indent="-285750"/>
            <a:r>
              <a:rPr lang="en-GB" dirty="0"/>
              <a:t>Dehydrated foods will be sent in bio-degradable packaging that can be added to the </a:t>
            </a:r>
            <a:r>
              <a:rPr lang="en-GB" dirty="0" smtClean="0"/>
              <a:t>biomass</a:t>
            </a:r>
            <a:endParaRPr lang="en-GB" dirty="0"/>
          </a:p>
          <a:p>
            <a:endParaRPr lang="en-GB" dirty="0"/>
          </a:p>
        </p:txBody>
      </p:sp>
    </p:spTree>
    <p:extLst>
      <p:ext uri="{BB962C8B-B14F-4D97-AF65-F5344CB8AC3E}">
        <p14:creationId xmlns:p14="http://schemas.microsoft.com/office/powerpoint/2010/main" val="2260515155"/>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ISS solution</a:t>
            </a:r>
            <a:endParaRPr lang="en-GB" dirty="0"/>
          </a:p>
        </p:txBody>
      </p:sp>
      <p:sp>
        <p:nvSpPr>
          <p:cNvPr id="3" name="Content Placeholder 2"/>
          <p:cNvSpPr>
            <a:spLocks noGrp="1"/>
          </p:cNvSpPr>
          <p:nvPr>
            <p:ph idx="1"/>
          </p:nvPr>
        </p:nvSpPr>
        <p:spPr>
          <a:xfrm>
            <a:off x="467544" y="1268760"/>
            <a:ext cx="8229600" cy="4525963"/>
          </a:xfrm>
        </p:spPr>
        <p:txBody>
          <a:bodyPr>
            <a:normAutofit fontScale="55000" lnSpcReduction="20000"/>
          </a:bodyPr>
          <a:lstStyle/>
          <a:p>
            <a:r>
              <a:rPr lang="en-GB" sz="3600" dirty="0"/>
              <a:t>Requirement </a:t>
            </a:r>
            <a:r>
              <a:rPr lang="en-GB" sz="3600" dirty="0" smtClean="0"/>
              <a:t>calculation*</a:t>
            </a:r>
          </a:p>
          <a:p>
            <a:pPr marL="400050" lvl="1" indent="0">
              <a:buNone/>
            </a:pPr>
            <a:r>
              <a:rPr lang="en-US" b="1" dirty="0"/>
              <a:t>For </a:t>
            </a:r>
            <a:r>
              <a:rPr lang="en-US" b="1" dirty="0" smtClean="0"/>
              <a:t>women</a:t>
            </a:r>
            <a:r>
              <a:rPr lang="en-US" dirty="0" smtClean="0"/>
              <a:t>:</a:t>
            </a:r>
          </a:p>
          <a:p>
            <a:pPr marL="400050" lvl="1" indent="0">
              <a:buNone/>
            </a:pPr>
            <a:r>
              <a:rPr lang="en-US" dirty="0" smtClean="0"/>
              <a:t>BEE </a:t>
            </a:r>
            <a:r>
              <a:rPr lang="en-US" dirty="0"/>
              <a:t>= 655 + (9.6 x W) + (1.7 x H) - (4.7 x A</a:t>
            </a:r>
            <a:r>
              <a:rPr lang="en-US" dirty="0" smtClean="0"/>
              <a:t>)</a:t>
            </a:r>
          </a:p>
          <a:p>
            <a:pPr marL="400050" lvl="1" indent="0">
              <a:buNone/>
            </a:pPr>
            <a:r>
              <a:rPr lang="en-US" b="1" dirty="0" smtClean="0"/>
              <a:t>For </a:t>
            </a:r>
            <a:r>
              <a:rPr lang="en-US" b="1" dirty="0"/>
              <a:t>men</a:t>
            </a:r>
            <a:r>
              <a:rPr lang="en-US" dirty="0"/>
              <a:t>, </a:t>
            </a:r>
            <a:endParaRPr lang="en-US" dirty="0" smtClean="0"/>
          </a:p>
          <a:p>
            <a:pPr marL="400050" lvl="1" indent="0">
              <a:buNone/>
            </a:pPr>
            <a:r>
              <a:rPr lang="en-US" dirty="0" smtClean="0"/>
              <a:t>BEE </a:t>
            </a:r>
            <a:r>
              <a:rPr lang="en-US" dirty="0"/>
              <a:t>= 66 + (13.7 x W) + (5 x H) - (6.8 x A</a:t>
            </a:r>
            <a:r>
              <a:rPr lang="en-US" dirty="0" smtClean="0"/>
              <a:t>)</a:t>
            </a:r>
          </a:p>
          <a:p>
            <a:pPr marL="400050" lvl="1" indent="0">
              <a:buNone/>
            </a:pPr>
            <a:r>
              <a:rPr lang="en-US" b="1" dirty="0" smtClean="0"/>
              <a:t>Where</a:t>
            </a:r>
            <a:r>
              <a:rPr lang="en-US" dirty="0" smtClean="0"/>
              <a:t>:</a:t>
            </a:r>
          </a:p>
          <a:p>
            <a:pPr marL="400050" lvl="1" indent="0">
              <a:buNone/>
            </a:pPr>
            <a:r>
              <a:rPr lang="en-US" dirty="0" smtClean="0"/>
              <a:t> </a:t>
            </a:r>
            <a:r>
              <a:rPr lang="en-US" dirty="0"/>
              <a:t>W = weight in kilograms, H = height in centimeters, and A = age in years</a:t>
            </a:r>
            <a:r>
              <a:rPr lang="en-US" dirty="0" smtClean="0"/>
              <a:t>.</a:t>
            </a:r>
            <a:r>
              <a:rPr lang="en-US" dirty="0"/>
              <a:t/>
            </a:r>
            <a:br>
              <a:rPr lang="en-US" dirty="0"/>
            </a:br>
            <a:endParaRPr lang="en-GB" dirty="0" smtClean="0"/>
          </a:p>
          <a:p>
            <a:r>
              <a:rPr lang="en-GB" sz="3600" dirty="0" smtClean="0"/>
              <a:t>Food Form</a:t>
            </a:r>
          </a:p>
          <a:p>
            <a:pPr marL="857250" lvl="1" indent="-457200"/>
            <a:r>
              <a:rPr lang="en-US" dirty="0"/>
              <a:t>F</a:t>
            </a:r>
            <a:r>
              <a:rPr lang="en-US" dirty="0" smtClean="0"/>
              <a:t>ood </a:t>
            </a:r>
            <a:r>
              <a:rPr lang="en-US" dirty="0"/>
              <a:t>planned for SS will be frozen, refrigerated, or thermo-stabilized and will not require the addition of water before consumption. </a:t>
            </a:r>
            <a:endParaRPr lang="en-US" dirty="0" smtClean="0"/>
          </a:p>
          <a:p>
            <a:pPr marL="857250" lvl="1" indent="-457200"/>
            <a:r>
              <a:rPr lang="en-US" dirty="0" smtClean="0"/>
              <a:t>Many </a:t>
            </a:r>
            <a:r>
              <a:rPr lang="en-US" dirty="0"/>
              <a:t>of the beverages will be in the dehydrated form. </a:t>
            </a:r>
            <a:endParaRPr lang="en-US" dirty="0" smtClean="0"/>
          </a:p>
          <a:p>
            <a:pPr marL="857250" lvl="1" indent="-457200"/>
            <a:r>
              <a:rPr lang="en-US" dirty="0" smtClean="0"/>
              <a:t>Food </a:t>
            </a:r>
            <a:r>
              <a:rPr lang="en-US" dirty="0"/>
              <a:t>will be heated to serving temperature in a microwave/forced air convection oven. One oven will be supplied for each group of 4 </a:t>
            </a:r>
            <a:r>
              <a:rPr lang="en-US" dirty="0" smtClean="0"/>
              <a:t>astronauts.</a:t>
            </a:r>
          </a:p>
          <a:p>
            <a:pPr marL="857250" lvl="1" indent="-457200"/>
            <a:r>
              <a:rPr lang="en-US" dirty="0" smtClean="0"/>
              <a:t>The </a:t>
            </a:r>
            <a:r>
              <a:rPr lang="en-US" dirty="0"/>
              <a:t>SS food system consists of 3 different supplies of food; Daily Menu, Safe Haven, and Extra Vehicular Activity (EVA) food.</a:t>
            </a:r>
          </a:p>
          <a:p>
            <a:pPr marL="1257300" lvl="3" indent="0">
              <a:buNone/>
            </a:pPr>
            <a:r>
              <a:rPr lang="en-US" dirty="0"/>
              <a:t>The Safe Haven food system is provided to sustain crewmembers for 22 days under emergency operating conditions resulting from an on-board failure. </a:t>
            </a:r>
          </a:p>
          <a:p>
            <a:pPr marL="1257300" lvl="3" indent="0">
              <a:buNone/>
            </a:pPr>
            <a:r>
              <a:rPr lang="en-US" dirty="0"/>
              <a:t>EVA food consisting of food and drink for 8 hours (500 calories of food, and 38 oz. of water) will be available for use by a crewmember during each EVA activity.</a:t>
            </a:r>
            <a:r>
              <a:rPr lang="en-US" b="1" dirty="0"/>
              <a:t/>
            </a:r>
            <a:br>
              <a:rPr lang="en-US" b="1" dirty="0"/>
            </a:br>
            <a:endParaRPr lang="en-GB" dirty="0" smtClean="0"/>
          </a:p>
        </p:txBody>
      </p:sp>
      <p:sp>
        <p:nvSpPr>
          <p:cNvPr id="4" name="TextBox 3"/>
          <p:cNvSpPr txBox="1"/>
          <p:nvPr/>
        </p:nvSpPr>
        <p:spPr>
          <a:xfrm>
            <a:off x="621512" y="5616108"/>
            <a:ext cx="7344816" cy="738664"/>
          </a:xfrm>
          <a:prstGeom prst="rect">
            <a:avLst/>
          </a:prstGeom>
          <a:noFill/>
        </p:spPr>
        <p:txBody>
          <a:bodyPr wrap="square" rtlCol="0">
            <a:spAutoFit/>
          </a:bodyPr>
          <a:lstStyle/>
          <a:p>
            <a:r>
              <a:rPr lang="en-GB" sz="1400" b="1" dirty="0" smtClean="0"/>
              <a:t>*From NASA </a:t>
            </a:r>
            <a:r>
              <a:rPr lang="en-GB" sz="1400" b="1" dirty="0"/>
              <a:t>Education </a:t>
            </a:r>
            <a:r>
              <a:rPr lang="en-GB" sz="1400" b="1" dirty="0" smtClean="0"/>
              <a:t>website: </a:t>
            </a:r>
            <a:r>
              <a:rPr lang="en-GB" sz="1400" dirty="0" smtClean="0">
                <a:solidFill>
                  <a:srgbClr val="0070C0"/>
                </a:solidFill>
              </a:rPr>
              <a:t>http</a:t>
            </a:r>
            <a:r>
              <a:rPr lang="en-GB" sz="1400" dirty="0">
                <a:solidFill>
                  <a:srgbClr val="0070C0"/>
                </a:solidFill>
              </a:rPr>
              <a:t>://www.nasa.gov/audience/forstudents/postsecondary/features/F_Food_for_Space_Flight.html</a:t>
            </a:r>
          </a:p>
        </p:txBody>
      </p:sp>
    </p:spTree>
    <p:extLst>
      <p:ext uri="{BB962C8B-B14F-4D97-AF65-F5344CB8AC3E}">
        <p14:creationId xmlns:p14="http://schemas.microsoft.com/office/powerpoint/2010/main" val="106831510"/>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Further Questions</a:t>
            </a:r>
            <a:endParaRPr lang="en-GB" dirty="0"/>
          </a:p>
        </p:txBody>
      </p:sp>
      <p:sp>
        <p:nvSpPr>
          <p:cNvPr id="3" name="Content Placeholder 2"/>
          <p:cNvSpPr>
            <a:spLocks noGrp="1"/>
          </p:cNvSpPr>
          <p:nvPr>
            <p:ph idx="1"/>
          </p:nvPr>
        </p:nvSpPr>
        <p:spPr/>
        <p:txBody>
          <a:bodyPr/>
          <a:lstStyle/>
          <a:p>
            <a:r>
              <a:rPr lang="en-GB" dirty="0" smtClean="0"/>
              <a:t>How </a:t>
            </a:r>
            <a:r>
              <a:rPr lang="en-GB" dirty="0"/>
              <a:t>can the weight of food packaging be both calculated and minimised?</a:t>
            </a:r>
          </a:p>
          <a:p>
            <a:r>
              <a:rPr lang="en-GB" dirty="0"/>
              <a:t>How to dispose of non-recyclable (bio-degradable) packaging?</a:t>
            </a:r>
          </a:p>
          <a:p>
            <a:endParaRPr lang="en-GB" dirty="0"/>
          </a:p>
        </p:txBody>
      </p:sp>
    </p:spTree>
    <p:extLst>
      <p:ext uri="{BB962C8B-B14F-4D97-AF65-F5344CB8AC3E}">
        <p14:creationId xmlns:p14="http://schemas.microsoft.com/office/powerpoint/2010/main" val="300088829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Biological Tech</a:t>
            </a:r>
            <a:endParaRPr lang="en-GB" dirty="0"/>
          </a:p>
        </p:txBody>
      </p:sp>
      <p:sp>
        <p:nvSpPr>
          <p:cNvPr id="3" name="Content Placeholder 2"/>
          <p:cNvSpPr>
            <a:spLocks noGrp="1"/>
          </p:cNvSpPr>
          <p:nvPr>
            <p:ph idx="1"/>
          </p:nvPr>
        </p:nvSpPr>
        <p:spPr/>
        <p:txBody>
          <a:bodyPr>
            <a:normAutofit fontScale="85000" lnSpcReduction="10000"/>
          </a:bodyPr>
          <a:lstStyle/>
          <a:p>
            <a:pPr>
              <a:buNone/>
            </a:pPr>
            <a:r>
              <a:rPr lang="en-GB" b="1" dirty="0" smtClean="0"/>
              <a:t>Dark Fermentation</a:t>
            </a:r>
          </a:p>
          <a:p>
            <a:r>
              <a:rPr lang="en-GB" dirty="0" smtClean="0"/>
              <a:t>Produces H2,CO2, organic acids</a:t>
            </a:r>
          </a:p>
          <a:p>
            <a:r>
              <a:rPr lang="en-GB" dirty="0" smtClean="0"/>
              <a:t>Utilises organic wastes</a:t>
            </a:r>
          </a:p>
          <a:p>
            <a:r>
              <a:rPr lang="en-GB" dirty="0" smtClean="0"/>
              <a:t>Doesn’t require light</a:t>
            </a:r>
          </a:p>
          <a:p>
            <a:r>
              <a:rPr lang="en-GB" dirty="0" smtClean="0"/>
              <a:t>Anaerobic, aerobic or facultative bacteria can be used</a:t>
            </a:r>
          </a:p>
          <a:p>
            <a:endParaRPr lang="en-GB" dirty="0"/>
          </a:p>
          <a:p>
            <a:r>
              <a:rPr lang="en-GB" dirty="0" smtClean="0"/>
              <a:t>Very sensitive to environmental factors including temperature, pH, ion concentrations etc</a:t>
            </a:r>
          </a:p>
          <a:p>
            <a:r>
              <a:rPr lang="en-GB" dirty="0" smtClean="0"/>
              <a:t>Doesn’t produce potable water as only removes approx 40% of waste components (mainly organic)</a:t>
            </a:r>
          </a:p>
          <a:p>
            <a:endParaRPr lang="en-GB" dirty="0" smtClean="0"/>
          </a:p>
          <a:p>
            <a:pPr>
              <a:buNone/>
            </a:pPr>
            <a:endParaRPr lang="en-GB"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Biological Tech</a:t>
            </a:r>
            <a:endParaRPr lang="en-GB" dirty="0"/>
          </a:p>
        </p:txBody>
      </p:sp>
      <p:sp>
        <p:nvSpPr>
          <p:cNvPr id="3" name="Content Placeholder 2"/>
          <p:cNvSpPr>
            <a:spLocks noGrp="1"/>
          </p:cNvSpPr>
          <p:nvPr>
            <p:ph idx="1"/>
          </p:nvPr>
        </p:nvSpPr>
        <p:spPr/>
        <p:txBody>
          <a:bodyPr>
            <a:normAutofit fontScale="92500" lnSpcReduction="20000"/>
          </a:bodyPr>
          <a:lstStyle/>
          <a:p>
            <a:pPr>
              <a:buNone/>
            </a:pPr>
            <a:r>
              <a:rPr lang="en-GB" b="1" dirty="0" err="1" smtClean="0"/>
              <a:t>EcocycLET</a:t>
            </a:r>
            <a:endParaRPr lang="en-GB" b="1" dirty="0" smtClean="0"/>
          </a:p>
          <a:p>
            <a:pPr>
              <a:buNone/>
            </a:pPr>
            <a:endParaRPr lang="en-GB" dirty="0" smtClean="0"/>
          </a:p>
          <a:p>
            <a:pPr>
              <a:buNone/>
            </a:pPr>
            <a:endParaRPr lang="en-GB" dirty="0"/>
          </a:p>
          <a:p>
            <a:pPr>
              <a:buNone/>
            </a:pPr>
            <a:endParaRPr lang="en-GB" dirty="0" smtClean="0"/>
          </a:p>
          <a:p>
            <a:pPr>
              <a:buNone/>
            </a:pPr>
            <a:endParaRPr lang="en-GB" dirty="0"/>
          </a:p>
          <a:p>
            <a:pPr>
              <a:buNone/>
            </a:pPr>
            <a:endParaRPr lang="en-GB" dirty="0" smtClean="0"/>
          </a:p>
          <a:p>
            <a:pPr>
              <a:buNone/>
            </a:pPr>
            <a:endParaRPr lang="en-GB" dirty="0" smtClean="0"/>
          </a:p>
          <a:p>
            <a:r>
              <a:rPr lang="en-GB" dirty="0" smtClean="0"/>
              <a:t>All water retained in biomass</a:t>
            </a:r>
          </a:p>
          <a:p>
            <a:r>
              <a:rPr lang="en-GB" dirty="0" smtClean="0"/>
              <a:t>Not feasible</a:t>
            </a:r>
            <a:endParaRPr lang="en-GB" dirty="0"/>
          </a:p>
        </p:txBody>
      </p:sp>
      <p:pic>
        <p:nvPicPr>
          <p:cNvPr id="1026" name="Picture 2"/>
          <p:cNvPicPr>
            <a:picLocks noChangeAspect="1" noChangeArrowheads="1"/>
          </p:cNvPicPr>
          <p:nvPr/>
        </p:nvPicPr>
        <p:blipFill>
          <a:blip r:embed="rId2" cstate="print"/>
          <a:srcRect/>
          <a:stretch>
            <a:fillRect/>
          </a:stretch>
        </p:blipFill>
        <p:spPr bwMode="auto">
          <a:xfrm>
            <a:off x="2987824" y="1268760"/>
            <a:ext cx="4634697" cy="345638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Biological Tech</a:t>
            </a:r>
            <a:endParaRPr lang="en-GB" dirty="0"/>
          </a:p>
        </p:txBody>
      </p:sp>
      <p:sp>
        <p:nvSpPr>
          <p:cNvPr id="3" name="Content Placeholder 2"/>
          <p:cNvSpPr>
            <a:spLocks noGrp="1"/>
          </p:cNvSpPr>
          <p:nvPr>
            <p:ph idx="1"/>
          </p:nvPr>
        </p:nvSpPr>
        <p:spPr/>
        <p:txBody>
          <a:bodyPr>
            <a:normAutofit fontScale="85000" lnSpcReduction="10000"/>
          </a:bodyPr>
          <a:lstStyle/>
          <a:p>
            <a:pPr>
              <a:buNone/>
            </a:pPr>
            <a:r>
              <a:rPr lang="en-GB" b="1" dirty="0" smtClean="0"/>
              <a:t>Bioremediation</a:t>
            </a:r>
          </a:p>
          <a:p>
            <a:pPr>
              <a:buNone/>
            </a:pPr>
            <a:endParaRPr lang="en-GB" b="1" dirty="0"/>
          </a:p>
          <a:p>
            <a:r>
              <a:rPr lang="en-GB" dirty="0" smtClean="0"/>
              <a:t>Enzymes/Bacteria/Natural organisms consume contaminants</a:t>
            </a:r>
          </a:p>
          <a:p>
            <a:r>
              <a:rPr lang="en-GB" dirty="0" smtClean="0"/>
              <a:t>Similar to digestion but more specific to chemicals</a:t>
            </a:r>
          </a:p>
          <a:p>
            <a:r>
              <a:rPr lang="en-GB" dirty="0" err="1" smtClean="0"/>
              <a:t>Eg</a:t>
            </a:r>
            <a:r>
              <a:rPr lang="en-GB" dirty="0" smtClean="0"/>
              <a:t> bacteria that break down oil spills </a:t>
            </a:r>
          </a:p>
          <a:p>
            <a:endParaRPr lang="en-GB" dirty="0"/>
          </a:p>
          <a:p>
            <a:r>
              <a:rPr lang="en-GB" dirty="0" smtClean="0"/>
              <a:t>Maybe a bit too specific for waste water treatment</a:t>
            </a:r>
          </a:p>
          <a:p>
            <a:pPr>
              <a:buNone/>
            </a:pPr>
            <a:endParaRPr lang="en-GB" dirty="0" smtClean="0"/>
          </a:p>
          <a:p>
            <a:pPr>
              <a:buNone/>
            </a:pPr>
            <a:r>
              <a:rPr lang="en-GB" dirty="0" smtClean="0"/>
              <a:t> </a:t>
            </a:r>
          </a:p>
          <a:p>
            <a:endParaRPr lang="en-GB"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443</TotalTime>
  <Words>3517</Words>
  <Application>Microsoft Office PowerPoint</Application>
  <PresentationFormat>On-screen Show (4:3)</PresentationFormat>
  <Paragraphs>599</Paragraphs>
  <Slides>64</Slides>
  <Notes>2</Notes>
  <HiddenSlides>0</HiddenSlides>
  <MMClips>0</MMClips>
  <ScaleCrop>false</ScaleCrop>
  <HeadingPairs>
    <vt:vector size="4" baseType="variant">
      <vt:variant>
        <vt:lpstr>Theme</vt:lpstr>
      </vt:variant>
      <vt:variant>
        <vt:i4>1</vt:i4>
      </vt:variant>
      <vt:variant>
        <vt:lpstr>Slide Titles</vt:lpstr>
      </vt:variant>
      <vt:variant>
        <vt:i4>64</vt:i4>
      </vt:variant>
    </vt:vector>
  </HeadingPairs>
  <TitlesOfParts>
    <vt:vector size="65" baseType="lpstr">
      <vt:lpstr>Office Theme</vt:lpstr>
      <vt:lpstr>Red Planet Recycle</vt:lpstr>
      <vt:lpstr>Meeting Agenda</vt:lpstr>
      <vt:lpstr>Water Recycling Processes</vt:lpstr>
      <vt:lpstr>General Technologies</vt:lpstr>
      <vt:lpstr>Biological Tech</vt:lpstr>
      <vt:lpstr>Biological Tech</vt:lpstr>
      <vt:lpstr>Biological Tech</vt:lpstr>
      <vt:lpstr>Biological Tech</vt:lpstr>
      <vt:lpstr>Biological Tech</vt:lpstr>
      <vt:lpstr>Chemical Tech</vt:lpstr>
      <vt:lpstr>Chemical Tech</vt:lpstr>
      <vt:lpstr>Chemical Tech</vt:lpstr>
      <vt:lpstr>Space Technologies for Water purification</vt:lpstr>
      <vt:lpstr>4 mains types of water purification are:</vt:lpstr>
      <vt:lpstr>ISS System</vt:lpstr>
      <vt:lpstr>ISS System</vt:lpstr>
      <vt:lpstr>Vapour Phase Catalytic Ammonia Reactor (VPCAR) System</vt:lpstr>
      <vt:lpstr>VPCAR</vt:lpstr>
      <vt:lpstr>Direct Osmotic Concentration (DOC) System</vt:lpstr>
      <vt:lpstr>DOC System</vt:lpstr>
      <vt:lpstr>Immobilised-cell Bioreactor (ICB) System</vt:lpstr>
      <vt:lpstr>ICB System</vt:lpstr>
      <vt:lpstr>Recommendations:</vt:lpstr>
      <vt:lpstr>Biomass Recycling Processes</vt:lpstr>
      <vt:lpstr>Growing biomass on mars</vt:lpstr>
      <vt:lpstr>Biomass on mars</vt:lpstr>
      <vt:lpstr>Time evolution of the soil saturation Sθ (a), pH (b), and nitrate ion  concentration (c) on Earth and on Mars  for depth intervals 0–5 (solid lines) and 5–10 cm (dotted lines) on Earth   </vt:lpstr>
      <vt:lpstr>Waste Recycling Processes</vt:lpstr>
      <vt:lpstr>Recycling Food Waste</vt:lpstr>
      <vt:lpstr>JAXA System</vt:lpstr>
      <vt:lpstr> JAXA System</vt:lpstr>
      <vt:lpstr>Thermophilic Composting-Rutgers Strategy</vt:lpstr>
      <vt:lpstr>Urine Waste Treatment in Space Ship</vt:lpstr>
      <vt:lpstr>Vapor Compression Distillation</vt:lpstr>
      <vt:lpstr>Thermoelectric Integrated Membrane Evaporation</vt:lpstr>
      <vt:lpstr>Air Evaporation system</vt:lpstr>
      <vt:lpstr>Vapor Phase Catalytic Ammonia Removal</vt:lpstr>
      <vt:lpstr>Supercritical Water Oxidation</vt:lpstr>
      <vt:lpstr>Lyophilization</vt:lpstr>
      <vt:lpstr>Biological Water Reclamation System</vt:lpstr>
      <vt:lpstr>PowerPoint Presentation</vt:lpstr>
      <vt:lpstr>PowerPoint Presentation</vt:lpstr>
      <vt:lpstr>Material Waste</vt:lpstr>
      <vt:lpstr>Thermal Recycling Processes</vt:lpstr>
      <vt:lpstr>Note on Thermal Energy System</vt:lpstr>
      <vt:lpstr>Reasoning Behind Thermal Recycling</vt:lpstr>
      <vt:lpstr>Heat Exchangers in Hanford Report</vt:lpstr>
      <vt:lpstr>Unaddressed Thermal Processes</vt:lpstr>
      <vt:lpstr>Recommendations</vt:lpstr>
      <vt:lpstr>Methods of Removing Excess Heat</vt:lpstr>
      <vt:lpstr>Air Recycling Processes</vt:lpstr>
      <vt:lpstr>General Cycle</vt:lpstr>
      <vt:lpstr>Possible Processes</vt:lpstr>
      <vt:lpstr>Sabatier Reaction</vt:lpstr>
      <vt:lpstr>Reverse Water Gas Shift Reaction</vt:lpstr>
      <vt:lpstr>Bosch Reaction</vt:lpstr>
      <vt:lpstr>Electrolysis of Water</vt:lpstr>
      <vt:lpstr>Replenishment Needs</vt:lpstr>
      <vt:lpstr>Food Recycling Processes</vt:lpstr>
      <vt:lpstr>PowerPoint Presentation</vt:lpstr>
      <vt:lpstr>Food requirement</vt:lpstr>
      <vt:lpstr>Food Form</vt:lpstr>
      <vt:lpstr>ISS solution</vt:lpstr>
      <vt:lpstr>Further Questions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Water Recycling Processes</dc:title>
  <dc:creator>Sam</dc:creator>
  <cp:lastModifiedBy>WALPOLE Samuel</cp:lastModifiedBy>
  <cp:revision>41</cp:revision>
  <dcterms:created xsi:type="dcterms:W3CDTF">2011-11-24T22:36:29Z</dcterms:created>
  <dcterms:modified xsi:type="dcterms:W3CDTF">2011-11-28T14:47:06Z</dcterms:modified>
</cp:coreProperties>
</file>